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6"/>
  </p:notesMasterIdLst>
  <p:handoutMasterIdLst>
    <p:handoutMasterId r:id="rId5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12192000" cy="6858000"/>
  <p:notesSz cx="6797675" cy="9926638"/>
  <p:embeddedFontLst>
    <p:embeddedFont>
      <p:font typeface="方正兰亭黑简体" panose="02000000000000000000" pitchFamily="2" charset="-122"/>
      <p:regular r:id="rId58"/>
    </p:embeddedFont>
    <p:embeddedFont>
      <p:font typeface="Huawei Sans" panose="020C0503030203020204" pitchFamily="34" charset="0"/>
      <p:regular r:id="rId59"/>
      <p:bold r:id="rId60"/>
    </p:embeddedFont>
    <p:embeddedFont>
      <p:font typeface="微软雅黑" panose="020B0503020204020204" pitchFamily="34" charset="-122"/>
      <p:regular r:id="rId61"/>
      <p:bold r:id="rId6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68" autoAdjust="0"/>
    <p:restoredTop sz="81663" autoAdjust="0"/>
  </p:normalViewPr>
  <p:slideViewPr>
    <p:cSldViewPr snapToGrid="0" snapToObjects="1">
      <p:cViewPr varScale="1">
        <p:scale>
          <a:sx n="77" d="100"/>
          <a:sy n="77" d="100"/>
        </p:scale>
        <p:origin x="-336" y="3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94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2808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3374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Route summarization reduces the device burden and shields specific routes to reduce the impact of route flapping. After routes are summarized, the </a:t>
            </a:r>
            <a:r>
              <a:rPr lang="en-US" dirty="0" err="1" smtClean="0"/>
              <a:t>AS_Path</a:t>
            </a:r>
            <a:r>
              <a:rPr lang="en-US" dirty="0" smtClean="0"/>
              <a:t> attribute is lost, which may cause routing loops. Therefore, the </a:t>
            </a:r>
            <a:r>
              <a:rPr lang="en-US" dirty="0" err="1" smtClean="0"/>
              <a:t>AS_Path</a:t>
            </a:r>
            <a:r>
              <a:rPr lang="en-US" dirty="0" smtClean="0"/>
              <a:t> of the AS_SET type can be used to carry AS numbers before route summarization.</a:t>
            </a:r>
            <a:endParaRPr lang="en-US" altLang="zh-CN" dirty="0" smtClean="0"/>
          </a:p>
          <a:p>
            <a:r>
              <a:rPr lang="en-US" dirty="0" smtClean="0"/>
              <a:t>If the summarized route needs to carry the numbers of ASs through which all specific routes pass so as to prevent routing loops, you can specify the as-set parameter in the </a:t>
            </a:r>
            <a:r>
              <a:rPr lang="en-US" b="1" dirty="0" smtClean="0"/>
              <a:t>aggregate</a:t>
            </a:r>
            <a:r>
              <a:rPr lang="en-US" dirty="0" smtClean="0"/>
              <a:t> command.</a:t>
            </a:r>
          </a:p>
          <a:p>
            <a:r>
              <a:rPr lang="en-US" dirty="0" smtClean="0"/>
              <a:t>In the example of AS_SET, if routes are summarized in AS 300 and the as-set parameter is configured, the </a:t>
            </a:r>
            <a:r>
              <a:rPr lang="en-US" dirty="0" err="1" smtClean="0"/>
              <a:t>AS_Paths</a:t>
            </a:r>
            <a:r>
              <a:rPr lang="en-US" dirty="0" smtClean="0"/>
              <a:t> of specific routes are represented by an AS-Set set. The AS numbers in the brackets ({}) are not listed in sequence. The summarized route carries AS numbers to prevent loops.</a:t>
            </a:r>
            <a:endParaRPr lang="en-US" altLang="zh-CN" dirty="0" smtClean="0"/>
          </a:p>
          <a:p>
            <a:r>
              <a:rPr lang="en-US" dirty="0" smtClean="0"/>
              <a:t>In addition to AS_SET and AS_AS_SEQENCE, </a:t>
            </a:r>
            <a:r>
              <a:rPr lang="en-US" dirty="0" err="1" smtClean="0"/>
              <a:t>AS_Path</a:t>
            </a:r>
            <a:r>
              <a:rPr lang="en-US" dirty="0" smtClean="0"/>
              <a:t> also has two types: </a:t>
            </a:r>
            <a:r>
              <a:rPr lang="en-US" dirty="0" err="1" smtClean="0"/>
              <a:t>AS_Confed_Sequence</a:t>
            </a:r>
            <a:r>
              <a:rPr lang="en-US" dirty="0" smtClean="0"/>
              <a:t> and </a:t>
            </a:r>
            <a:r>
              <a:rPr lang="en-US" dirty="0" err="1" smtClean="0"/>
              <a:t>AS_Confed_Set</a:t>
            </a:r>
            <a:r>
              <a:rPr lang="en-US" dirty="0" smtClean="0"/>
              <a:t>, which are used in BGP confederation and are not involved in this course.</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3290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8551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8634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3107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3855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2947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5736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1966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99790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By default, the Next_Hop attribute of the BGP route 10.0.1.0/24 advertised by R2 to R3 is 10.0.12.1. If R2 does not advertise the route 10.0.12.0/24 to the IGP of AS 200, R3 cannot learn the route to 10.0.12.1. In this case, the next hop of the BGP route 10.0.1.0/24 is unreachable, so the route is considered invalid.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6913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3389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7500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4700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92859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54104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516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Community attribute includes self-defined and well-known community attributes.</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5197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No_Export_Subconfed community attribute involves the concept of BGP confederation and is not involved in this course.</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95022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693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27086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0996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21071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56737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b="1" dirty="0" smtClean="0"/>
              <a:t>aggregate</a:t>
            </a:r>
            <a:r>
              <a:rPr lang="en-US" dirty="0" smtClean="0"/>
              <a:t> command on R3 summarizes BGP routes 10.0.1.0/24, 10.0.2.0/24, 10.0.3.0/24, and 10.0.4.0/24 into 10.0.0.0/16, and </a:t>
            </a:r>
            <a:r>
              <a:rPr lang="en-US" b="1" dirty="0" smtClean="0"/>
              <a:t>detail-suppressed</a:t>
            </a:r>
            <a:r>
              <a:rPr lang="en-US" dirty="0" smtClean="0"/>
              <a:t> is specified to prevent specific routes from being advertised. That is, R3 advertises only the summarized BGP route to R4.</a:t>
            </a:r>
            <a:endParaRPr lang="en-US" altLang="zh-CN" dirty="0" smtClean="0"/>
          </a:p>
          <a:p>
            <a:r>
              <a:rPr lang="en-US" dirty="0" err="1" smtClean="0"/>
              <a:t>Atomic_Aggregate</a:t>
            </a:r>
            <a:r>
              <a:rPr lang="en-US" dirty="0" smtClean="0"/>
              <a:t> is a well-known discretionary attribute. It is a warning flag and does not carry any information. When a router receives a BGP route update and finds that the route carries the </a:t>
            </a:r>
            <a:r>
              <a:rPr lang="en-US" dirty="0" err="1" smtClean="0"/>
              <a:t>Atomic_Aggregate</a:t>
            </a:r>
            <a:r>
              <a:rPr lang="en-US" dirty="0" smtClean="0"/>
              <a:t> attribute, the router knows that the path attribute of the route may be lost. In this case, the router advertises the route with the </a:t>
            </a:r>
            <a:r>
              <a:rPr lang="en-US" dirty="0" err="1" smtClean="0"/>
              <a:t>Atomic_Aggregate</a:t>
            </a:r>
            <a:r>
              <a:rPr lang="en-US" dirty="0" smtClean="0"/>
              <a:t> attribute to other peers. In addition, the router that receives the route update cannot further redefine the route.</a:t>
            </a:r>
          </a:p>
          <a:p>
            <a:r>
              <a:rPr lang="en-US" dirty="0" smtClean="0"/>
              <a:t>The Aggregator attribute is an optional transitive attribute. When route summarization is performed, the router that summarizes routes can add the Aggregator attribute to the summarized route and record the local AS number and its router ID in the attribute. The Aggregator attribute is used to identify the AS and BGP router where routes are summarized.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2742903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7968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13094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Preferred-Value attribute is abbreviated as PrefVal in the routing table.</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78210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863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0930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057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49295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RR reflects only the optimal BGP routes that it uses.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37184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3572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reflecting routes, the RR does not modify the following BGP path attributes: Next_Hop, AS_Path, Local_Preference, and MED. If the RR modifies these attributes, routing loops may occur.</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862631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390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94233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95612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9681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29139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1786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9973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75131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75788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3348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C</a:t>
            </a:r>
          </a:p>
          <a:p>
            <a:pPr marL="228600" indent="-228600">
              <a:buFont typeface="+mj-lt"/>
              <a:buAutoNum type="arabicPeriod"/>
            </a:pPr>
            <a:r>
              <a:rPr lang="en-US" dirty="0" smtClean="0"/>
              <a:t>When the local AS has multiple ingresses, the MED can be used to determine the path through which other ASs enter the local AS. The MED is an optional non-transitive attribute and cannot be transmitted across ASs.</a:t>
            </a:r>
            <a:endParaRPr lang="en-US" altLang="zh-CN" dirty="0" smtClean="0"/>
          </a:p>
          <a:p>
            <a:pPr marL="228600" indent="-228600">
              <a:buFont typeface="+mj-lt"/>
              <a:buAutoNum type="arabicPeriod"/>
            </a:pPr>
            <a:r>
              <a:rPr lang="en-US" dirty="0" err="1" smtClean="0"/>
              <a:t>Originator_ID</a:t>
            </a:r>
            <a:r>
              <a:rPr lang="en-US" dirty="0" smtClean="0"/>
              <a:t> and </a:t>
            </a:r>
            <a:r>
              <a:rPr lang="en-US" dirty="0" err="1" smtClean="0"/>
              <a:t>Cluster_ID</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835949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93303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39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2743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There are many BGP attributes. This section lists only common BGP attributes.</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432399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363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1626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63" name="Rectangle 2">
            <a:extLst>
              <a:ext uri="{FF2B5EF4-FFF2-40B4-BE49-F238E27FC236}">
                <a16:creationId xmlns="" xmlns:a16="http://schemas.microsoft.com/office/drawing/2014/main"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 xmlns:a16="http://schemas.microsoft.com/office/drawing/2014/main"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 xmlns:a16="http://schemas.microsoft.com/office/drawing/2014/main"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66" name="Group 21">
            <a:extLst>
              <a:ext uri="{FF2B5EF4-FFF2-40B4-BE49-F238E27FC236}">
                <a16:creationId xmlns="" xmlns:a16="http://schemas.microsoft.com/office/drawing/2014/main"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67" name="文本占位符 7">
            <a:extLst>
              <a:ext uri="{FF2B5EF4-FFF2-40B4-BE49-F238E27FC236}">
                <a16:creationId xmlns="" xmlns:a16="http://schemas.microsoft.com/office/drawing/2014/main"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 xmlns:a16="http://schemas.microsoft.com/office/drawing/2014/main"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 xmlns:a16="http://schemas.microsoft.com/office/drawing/2014/main"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 xmlns:a16="http://schemas.microsoft.com/office/drawing/2014/main"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 xmlns:a16="http://schemas.microsoft.com/office/drawing/2014/main"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 xmlns:a16="http://schemas.microsoft.com/office/drawing/2014/main"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 xmlns:a16="http://schemas.microsoft.com/office/drawing/2014/main"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 xmlns:a16="http://schemas.microsoft.com/office/drawing/2014/main"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 xmlns:a16="http://schemas.microsoft.com/office/drawing/2014/main"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 xmlns:a16="http://schemas.microsoft.com/office/drawing/2014/main"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 xmlns:a16="http://schemas.microsoft.com/office/drawing/2014/main"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 xmlns:a16="http://schemas.microsoft.com/office/drawing/2014/main"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 xmlns:a16="http://schemas.microsoft.com/office/drawing/2014/main"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 xmlns:a16="http://schemas.microsoft.com/office/drawing/2014/main"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 xmlns:a16="http://schemas.microsoft.com/office/drawing/2014/main"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 xmlns:a16="http://schemas.microsoft.com/office/drawing/2014/main"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 xmlns:a16="http://schemas.microsoft.com/office/drawing/2014/main"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 xmlns:a16="http://schemas.microsoft.com/office/drawing/2014/main"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 xmlns:a16="http://schemas.microsoft.com/office/drawing/2014/main"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 xmlns:a16="http://schemas.microsoft.com/office/drawing/2014/main"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 xmlns:a16="http://schemas.microsoft.com/office/drawing/2014/main"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 xmlns:a16="http://schemas.microsoft.com/office/drawing/2014/main"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 xmlns:a16="http://schemas.microsoft.com/office/drawing/2014/main"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 xmlns:a16="http://schemas.microsoft.com/office/drawing/2014/main"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 xmlns:a16="http://schemas.microsoft.com/office/drawing/2014/main"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 xmlns:a16="http://schemas.microsoft.com/office/drawing/2014/main"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 xmlns:a16="http://schemas.microsoft.com/office/drawing/2014/main"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 xmlns:a16="http://schemas.microsoft.com/office/drawing/2014/main"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45534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420863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62" r:id="rId4"/>
    <p:sldLayoutId id="2147483864" r:id="rId5"/>
    <p:sldLayoutId id="2147483863" r:id="rId6"/>
    <p:sldLayoutId id="2147483865" r:id="rId7"/>
    <p:sldLayoutId id="2147483866" r:id="rId8"/>
    <p:sldLayoutId id="2147483867" r:id="rId9"/>
    <p:sldLayoutId id="2147483868" r:id="rId10"/>
    <p:sldLayoutId id="2147483870" r:id="rId11"/>
    <p:sldLayoutId id="2147483871" r:id="rId12"/>
    <p:sldLayoutId id="2147483872"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1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20"/>
          </p:nvPr>
        </p:nvSpPr>
        <p:spPr/>
        <p:txBody>
          <a:bodyPr/>
          <a:lstStyle/>
          <a:p>
            <a:endParaRPr lang="zh-CN" altLang="en-US">
              <a:sym typeface="Huawei Sans" panose="020C0503030203020204" pitchFamily="34" charset="0"/>
            </a:endParaRPr>
          </a:p>
        </p:txBody>
      </p:sp>
      <p:sp>
        <p:nvSpPr>
          <p:cNvPr id="2" name="文本占位符 1"/>
          <p:cNvSpPr>
            <a:spLocks noGrp="1"/>
          </p:cNvSpPr>
          <p:nvPr>
            <p:ph type="body" sz="quarter" idx="13"/>
          </p:nvPr>
        </p:nvSpPr>
        <p:spPr/>
        <p:txBody>
          <a:bodyPr/>
          <a:lstStyle/>
          <a:p>
            <a:r>
              <a:rPr lang="en-US" altLang="zh-CN" dirty="0">
                <a:sym typeface="Huawei Sans" panose="020C0503030203020204" pitchFamily="34" charset="0"/>
              </a:rPr>
              <a:t>Shi </a:t>
            </a:r>
            <a:r>
              <a:rPr lang="en-US" altLang="zh-CN" dirty="0" err="1">
                <a:sym typeface="Huawei Sans" panose="020C0503030203020204" pitchFamily="34" charset="0"/>
              </a:rPr>
              <a:t>Miaomiao</a:t>
            </a:r>
            <a:r>
              <a:rPr lang="en-US" altLang="zh-CN" dirty="0">
                <a:sym typeface="Huawei Sans" panose="020C0503030203020204" pitchFamily="34" charset="0"/>
              </a:rPr>
              <a:t>/swx791350</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p:txBody>
          <a:bodyPr/>
          <a:lstStyle/>
          <a:p>
            <a:r>
              <a:rPr lang="en-US" altLang="zh-CN" dirty="0" smtClean="0">
                <a:sym typeface="Huawei Sans" panose="020C0503030203020204" pitchFamily="34" charset="0"/>
              </a:rPr>
              <a:t>2020</a:t>
            </a:r>
            <a:endParaRPr lang="zh-CN" altLang="en-US"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26" name="文本占位符 25"/>
          <p:cNvSpPr>
            <a:spLocks noGrp="1"/>
          </p:cNvSpPr>
          <p:nvPr>
            <p:ph type="body" sz="quarter" idx="37"/>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38"/>
          </p:nvPr>
        </p:nvSpPr>
        <p:spPr/>
        <p:txBody>
          <a:bodyPr/>
          <a:lstStyle/>
          <a:p>
            <a:endParaRPr lang="zh-CN" altLang="en-US">
              <a:sym typeface="Huawei Sans" panose="020C0503030203020204" pitchFamily="34" charset="0"/>
            </a:endParaRPr>
          </a:p>
        </p:txBody>
      </p:sp>
      <p:sp>
        <p:nvSpPr>
          <p:cNvPr id="28" name="文本占位符 27"/>
          <p:cNvSpPr>
            <a:spLocks noGrp="1"/>
          </p:cNvSpPr>
          <p:nvPr>
            <p:ph type="body" sz="quarter" idx="39"/>
          </p:nvPr>
        </p:nvSpPr>
        <p:spPr/>
        <p:txBody>
          <a:bodyPr/>
          <a:lstStyle/>
          <a:p>
            <a:endParaRPr lang="zh-CN" altLang="en-US">
              <a:sym typeface="Huawei Sans" panose="020C0503030203020204" pitchFamily="34" charset="0"/>
            </a:endParaRPr>
          </a:p>
        </p:txBody>
      </p:sp>
      <p:sp>
        <p:nvSpPr>
          <p:cNvPr id="29" name="文本占位符 28"/>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p:cNvSpPr>
            <a:spLocks noGrp="1"/>
          </p:cNvSpPr>
          <p:nvPr>
            <p:ph type="body" sz="quarter" idx="10"/>
          </p:nvPr>
        </p:nvSpPr>
        <p:spPr>
          <a:xfrm>
            <a:off x="451877" y="5341436"/>
            <a:ext cx="11306175" cy="1040313"/>
          </a:xfrm>
        </p:spPr>
        <p:txBody>
          <a:bodyPr/>
          <a:lstStyle/>
          <a:p>
            <a:pPr marL="0" indent="0">
              <a:buNone/>
            </a:pPr>
            <a:r>
              <a:rPr lang="en-US" altLang="zh-CN" sz="1800" dirty="0"/>
              <a:t>The </a:t>
            </a:r>
            <a:r>
              <a:rPr lang="en-US" altLang="zh-CN" sz="1800" dirty="0" err="1"/>
              <a:t>AS_Path</a:t>
            </a:r>
            <a:r>
              <a:rPr lang="en-US" altLang="zh-CN" sz="1800" dirty="0"/>
              <a:t> attribute in the BGP Update message sent by R1 to R4 is 400 300 200 100. R1 does not accept the route because it has its own AS number. This prevents routing </a:t>
            </a:r>
            <a:r>
              <a:rPr lang="en-US" altLang="zh-CN" sz="1800" dirty="0" smtClean="0"/>
              <a:t>loops</a:t>
            </a:r>
            <a:r>
              <a:rPr lang="en-US" altLang="zh-CN" sz="1800" dirty="0"/>
              <a:t>.</a:t>
            </a:r>
          </a:p>
        </p:txBody>
      </p:sp>
      <p:sp>
        <p:nvSpPr>
          <p:cNvPr id="2" name="标题 1"/>
          <p:cNvSpPr>
            <a:spLocks noGrp="1"/>
          </p:cNvSpPr>
          <p:nvPr>
            <p:ph type="title"/>
          </p:nvPr>
        </p:nvSpPr>
        <p:spPr/>
        <p:txBody>
          <a:bodyPr/>
          <a:lstStyle/>
          <a:p>
            <a:r>
              <a:rPr lang="en-US" smtClean="0">
                <a:sym typeface="Huawei Sans" panose="020C0503030203020204" pitchFamily="34" charset="0"/>
              </a:rPr>
              <a:t>AS_Path Prevents Loops</a:t>
            </a:r>
            <a:endParaRPr lang="en-US" altLang="zh-CN" dirty="0">
              <a:sym typeface="Huawei Sans" panose="020C0503030203020204" pitchFamily="34" charset="0"/>
            </a:endParaRPr>
          </a:p>
        </p:txBody>
      </p:sp>
      <p:sp>
        <p:nvSpPr>
          <p:cNvPr id="4" name="TextBox 120">
            <a:extLst>
              <a:ext uri="{FF2B5EF4-FFF2-40B4-BE49-F238E27FC236}">
                <a16:creationId xmlns:a16="http://schemas.microsoft.com/office/drawing/2014/main" xmlns="" id="{020D7A1D-EFAD-4C8C-B9DE-D0FAD269B77A}"/>
              </a:ext>
            </a:extLst>
          </p:cNvPr>
          <p:cNvSpPr txBox="1"/>
          <p:nvPr/>
        </p:nvSpPr>
        <p:spPr bwMode="gray">
          <a:xfrm>
            <a:off x="7275083" y="384487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63EC1A45-DE44-4732-A300-8A63DEFB1977}"/>
              </a:ext>
            </a:extLst>
          </p:cNvPr>
          <p:cNvSpPr/>
          <p:nvPr/>
        </p:nvSpPr>
        <p:spPr bwMode="gray">
          <a:xfrm>
            <a:off x="6702920" y="3749297"/>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020D7A1D-EFAD-4C8C-B9DE-D0FAD269B77A}"/>
              </a:ext>
            </a:extLst>
          </p:cNvPr>
          <p:cNvSpPr txBox="1"/>
          <p:nvPr/>
        </p:nvSpPr>
        <p:spPr bwMode="gray">
          <a:xfrm>
            <a:off x="7318439" y="220734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793781" y="2109486"/>
            <a:ext cx="527350" cy="431467"/>
          </a:xfrm>
          <a:prstGeom prst="rect">
            <a:avLst/>
          </a:prstGeom>
          <a:noFill/>
        </p:spPr>
      </p:pic>
      <p:cxnSp>
        <p:nvCxnSpPr>
          <p:cNvPr id="8" name="直接连接符 7">
            <a:extLst>
              <a:ext uri="{FF2B5EF4-FFF2-40B4-BE49-F238E27FC236}">
                <a16:creationId xmlns:a16="http://schemas.microsoft.com/office/drawing/2014/main" xmlns="" id="{94275FFE-3BE6-4C12-8737-FDFE3456C4A2}"/>
              </a:ext>
            </a:extLst>
          </p:cNvPr>
          <p:cNvCxnSpPr>
            <a:stCxn id="10" idx="0"/>
            <a:endCxn id="7" idx="2"/>
          </p:cNvCxnSpPr>
          <p:nvPr/>
        </p:nvCxnSpPr>
        <p:spPr bwMode="gray">
          <a:xfrm flipV="1">
            <a:off x="7057456" y="2540954"/>
            <a:ext cx="0" cy="1260643"/>
          </a:xfrm>
          <a:prstGeom prst="line">
            <a:avLst/>
          </a:prstGeom>
          <a:noFill/>
          <a:ln w="19050" cap="flat" cmpd="sng" algn="ctr">
            <a:solidFill>
              <a:schemeClr val="bg1">
                <a:lumMod val="50000"/>
              </a:schemeClr>
            </a:solidFill>
            <a:prstDash val="solid"/>
          </a:ln>
          <a:effectLst/>
        </p:spPr>
      </p:cxnSp>
      <p:sp>
        <p:nvSpPr>
          <p:cNvPr id="9" name="任意多边形 8"/>
          <p:cNvSpPr/>
          <p:nvPr/>
        </p:nvSpPr>
        <p:spPr bwMode="gray">
          <a:xfrm>
            <a:off x="6712912" y="2057185"/>
            <a:ext cx="1312956" cy="53607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793781" y="3801596"/>
            <a:ext cx="527350" cy="431467"/>
          </a:xfrm>
          <a:prstGeom prst="rect">
            <a:avLst/>
          </a:prstGeom>
          <a:noFill/>
        </p:spPr>
      </p:pic>
      <p:pic>
        <p:nvPicPr>
          <p:cNvPr id="1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977562" y="2109486"/>
            <a:ext cx="527350" cy="431467"/>
          </a:xfrm>
          <a:prstGeom prst="rect">
            <a:avLst/>
          </a:prstGeom>
          <a:noFill/>
        </p:spPr>
      </p:pic>
      <p:sp>
        <p:nvSpPr>
          <p:cNvPr id="12" name="TextBox 120">
            <a:extLst>
              <a:ext uri="{FF2B5EF4-FFF2-40B4-BE49-F238E27FC236}">
                <a16:creationId xmlns:a16="http://schemas.microsoft.com/office/drawing/2014/main" xmlns="" id="{020D7A1D-EFAD-4C8C-B9DE-D0FAD269B77A}"/>
              </a:ext>
            </a:extLst>
          </p:cNvPr>
          <p:cNvSpPr txBox="1"/>
          <p:nvPr/>
        </p:nvSpPr>
        <p:spPr bwMode="gray">
          <a:xfrm>
            <a:off x="4256000" y="21746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xmlns="" id="{63EC1A45-DE44-4732-A300-8A63DEFB1977}"/>
              </a:ext>
            </a:extLst>
          </p:cNvPr>
          <p:cNvSpPr/>
          <p:nvPr/>
        </p:nvSpPr>
        <p:spPr bwMode="gray">
          <a:xfrm>
            <a:off x="4290330" y="2057186"/>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a:extLst>
              <a:ext uri="{FF2B5EF4-FFF2-40B4-BE49-F238E27FC236}">
                <a16:creationId xmlns:a16="http://schemas.microsoft.com/office/drawing/2014/main" xmlns="" id="{94275FFE-3BE6-4C12-8737-FDFE3456C4A2}"/>
              </a:ext>
            </a:extLst>
          </p:cNvPr>
          <p:cNvCxnSpPr>
            <a:stCxn id="7" idx="1"/>
            <a:endCxn id="11" idx="3"/>
          </p:cNvCxnSpPr>
          <p:nvPr/>
        </p:nvCxnSpPr>
        <p:spPr bwMode="gray">
          <a:xfrm flipH="1">
            <a:off x="5504912" y="2325220"/>
            <a:ext cx="1288870"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a16="http://schemas.microsoft.com/office/drawing/2014/main" xmlns="" id="{020D7A1D-EFAD-4C8C-B9DE-D0FAD269B77A}"/>
              </a:ext>
            </a:extLst>
          </p:cNvPr>
          <p:cNvSpPr txBox="1"/>
          <p:nvPr/>
        </p:nvSpPr>
        <p:spPr bwMode="gray">
          <a:xfrm>
            <a:off x="6463044" y="173717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a16="http://schemas.microsoft.com/office/drawing/2014/main" xmlns="" id="{020D7A1D-EFAD-4C8C-B9DE-D0FAD269B77A}"/>
              </a:ext>
            </a:extLst>
          </p:cNvPr>
          <p:cNvSpPr txBox="1"/>
          <p:nvPr/>
        </p:nvSpPr>
        <p:spPr bwMode="gray">
          <a:xfrm>
            <a:off x="5271623" y="1866865"/>
            <a:ext cx="61697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5795880" y="2125689"/>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8" name="任意多边形 17"/>
          <p:cNvSpPr/>
          <p:nvPr/>
        </p:nvSpPr>
        <p:spPr bwMode="gray">
          <a:xfrm rot="5400000">
            <a:off x="3833061" y="3103387"/>
            <a:ext cx="1094305"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p:nvPr/>
        </p:nvCxnSpPr>
        <p:spPr bwMode="gray">
          <a:xfrm flipV="1">
            <a:off x="6734625" y="2904929"/>
            <a:ext cx="0" cy="577848"/>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pic>
        <p:nvPicPr>
          <p:cNvPr id="2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977562" y="3801596"/>
            <a:ext cx="527350" cy="431467"/>
          </a:xfrm>
          <a:prstGeom prst="rect">
            <a:avLst/>
          </a:prstGeom>
          <a:noFill/>
        </p:spPr>
      </p:pic>
      <p:sp>
        <p:nvSpPr>
          <p:cNvPr id="21" name="TextBox 120">
            <a:extLst>
              <a:ext uri="{FF2B5EF4-FFF2-40B4-BE49-F238E27FC236}">
                <a16:creationId xmlns:a16="http://schemas.microsoft.com/office/drawing/2014/main" xmlns="" id="{020D7A1D-EFAD-4C8C-B9DE-D0FAD269B77A}"/>
              </a:ext>
            </a:extLst>
          </p:cNvPr>
          <p:cNvSpPr txBox="1"/>
          <p:nvPr/>
        </p:nvSpPr>
        <p:spPr bwMode="gray">
          <a:xfrm>
            <a:off x="4256000" y="38576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xmlns="" id="{63EC1A45-DE44-4732-A300-8A63DEFB1977}"/>
              </a:ext>
            </a:extLst>
          </p:cNvPr>
          <p:cNvSpPr/>
          <p:nvPr/>
        </p:nvSpPr>
        <p:spPr bwMode="gray">
          <a:xfrm>
            <a:off x="4290330" y="3740213"/>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020D7A1D-EFAD-4C8C-B9DE-D0FAD269B77A}"/>
              </a:ext>
            </a:extLst>
          </p:cNvPr>
          <p:cNvSpPr txBox="1"/>
          <p:nvPr/>
        </p:nvSpPr>
        <p:spPr bwMode="gray">
          <a:xfrm>
            <a:off x="6508057" y="427134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020D7A1D-EFAD-4C8C-B9DE-D0FAD269B77A}"/>
              </a:ext>
            </a:extLst>
          </p:cNvPr>
          <p:cNvSpPr txBox="1"/>
          <p:nvPr/>
        </p:nvSpPr>
        <p:spPr bwMode="gray">
          <a:xfrm>
            <a:off x="4664993" y="427134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a:extLst>
              <a:ext uri="{FF2B5EF4-FFF2-40B4-BE49-F238E27FC236}">
                <a16:creationId xmlns:a16="http://schemas.microsoft.com/office/drawing/2014/main" xmlns="" id="{94275FFE-3BE6-4C12-8737-FDFE3456C4A2}"/>
              </a:ext>
            </a:extLst>
          </p:cNvPr>
          <p:cNvCxnSpPr>
            <a:stCxn id="10" idx="1"/>
            <a:endCxn id="20" idx="3"/>
          </p:cNvCxnSpPr>
          <p:nvPr/>
        </p:nvCxnSpPr>
        <p:spPr bwMode="gray">
          <a:xfrm flipH="1">
            <a:off x="5504912" y="4017330"/>
            <a:ext cx="1288870" cy="0"/>
          </a:xfrm>
          <a:prstGeom prst="line">
            <a:avLst/>
          </a:prstGeom>
          <a:noFill/>
          <a:ln w="19050" cap="flat" cmpd="sng" algn="ctr">
            <a:solidFill>
              <a:schemeClr val="bg1">
                <a:lumMod val="50000"/>
              </a:schemeClr>
            </a:solidFill>
            <a:prstDash val="solid"/>
          </a:ln>
          <a:effectLst/>
        </p:spPr>
      </p:cxnSp>
      <p:cxnSp>
        <p:nvCxnSpPr>
          <p:cNvPr id="26" name="直接连接符 25">
            <a:extLst>
              <a:ext uri="{FF2B5EF4-FFF2-40B4-BE49-F238E27FC236}">
                <a16:creationId xmlns:a16="http://schemas.microsoft.com/office/drawing/2014/main" xmlns="" id="{94275FFE-3BE6-4C12-8737-FDFE3456C4A2}"/>
              </a:ext>
            </a:extLst>
          </p:cNvPr>
          <p:cNvCxnSpPr>
            <a:stCxn id="20" idx="0"/>
            <a:endCxn id="11" idx="2"/>
          </p:cNvCxnSpPr>
          <p:nvPr/>
        </p:nvCxnSpPr>
        <p:spPr bwMode="gray">
          <a:xfrm flipV="1">
            <a:off x="5241237" y="2540954"/>
            <a:ext cx="0" cy="1260643"/>
          </a:xfrm>
          <a:prstGeom prst="line">
            <a:avLst/>
          </a:prstGeom>
          <a:noFill/>
          <a:ln w="19050" cap="flat" cmpd="sng" algn="ctr">
            <a:solidFill>
              <a:schemeClr val="bg1">
                <a:lumMod val="50000"/>
              </a:schemeClr>
            </a:solidFill>
            <a:prstDash val="solid"/>
          </a:ln>
          <a:effectLst/>
        </p:spPr>
      </p:cxnSp>
      <p:sp>
        <p:nvSpPr>
          <p:cNvPr id="27" name="椭圆 26">
            <a:extLst>
              <a:ext uri="{FF2B5EF4-FFF2-40B4-BE49-F238E27FC236}">
                <a16:creationId xmlns:a16="http://schemas.microsoft.com/office/drawing/2014/main" xmlns="" id="{4C7C4E63-07F2-484E-A141-F01D18F8D379}"/>
              </a:ext>
            </a:extLst>
          </p:cNvPr>
          <p:cNvSpPr/>
          <p:nvPr/>
        </p:nvSpPr>
        <p:spPr bwMode="gray">
          <a:xfrm>
            <a:off x="6013292" y="1841269"/>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a:extLst>
              <a:ext uri="{FF2B5EF4-FFF2-40B4-BE49-F238E27FC236}">
                <a16:creationId xmlns:a16="http://schemas.microsoft.com/office/drawing/2014/main" xmlns="" id="{352BCEB5-AB85-452D-9AB6-2AC4F744ED9C}"/>
              </a:ext>
            </a:extLst>
          </p:cNvPr>
          <p:cNvSpPr/>
          <p:nvPr/>
        </p:nvSpPr>
        <p:spPr bwMode="gray">
          <a:xfrm>
            <a:off x="6788083" y="308750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a16="http://schemas.microsoft.com/office/drawing/2014/main" xmlns="" id="{0CA433C9-E4F6-43AA-A9E1-D899DC108CD8}"/>
              </a:ext>
            </a:extLst>
          </p:cNvPr>
          <p:cNvSpPr/>
          <p:nvPr/>
        </p:nvSpPr>
        <p:spPr bwMode="gray">
          <a:xfrm>
            <a:off x="6041388" y="4193873"/>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a16="http://schemas.microsoft.com/office/drawing/2014/main" xmlns="" id="{FB2F5466-8539-4F3F-8299-F1A29E13998E}"/>
              </a:ext>
            </a:extLst>
          </p:cNvPr>
          <p:cNvSpPr/>
          <p:nvPr/>
        </p:nvSpPr>
        <p:spPr bwMode="gray">
          <a:xfrm>
            <a:off x="4887088" y="305877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H="1">
            <a:off x="5795880" y="4149426"/>
            <a:ext cx="639095" cy="0"/>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2" name="直接连接符 31"/>
          <p:cNvCxnSpPr/>
          <p:nvPr/>
        </p:nvCxnSpPr>
        <p:spPr bwMode="gray">
          <a:xfrm flipV="1">
            <a:off x="4645440" y="2865965"/>
            <a:ext cx="0" cy="577848"/>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34" name="直接连接符 33"/>
          <p:cNvCxnSpPr/>
          <p:nvPr/>
        </p:nvCxnSpPr>
        <p:spPr bwMode="gray">
          <a:xfrm flipH="1">
            <a:off x="2224921" y="165204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5" name="文本框 34"/>
          <p:cNvSpPr txBox="1"/>
          <p:nvPr/>
        </p:nvSpPr>
        <p:spPr bwMode="gray">
          <a:xfrm>
            <a:off x="2635832" y="149815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36" name="表格 35">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864950481"/>
              </p:ext>
            </p:extLst>
          </p:nvPr>
        </p:nvGraphicFramePr>
        <p:xfrm>
          <a:off x="1732720" y="2790212"/>
          <a:ext cx="2455467" cy="864000"/>
        </p:xfrm>
        <a:graphic>
          <a:graphicData uri="http://schemas.openxmlformats.org/drawingml/2006/table">
            <a:tbl>
              <a:tblPr/>
              <a:tblGrid>
                <a:gridCol w="2455467">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400 300 200 100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grpSp>
        <p:nvGrpSpPr>
          <p:cNvPr id="42" name="组合 41"/>
          <p:cNvGrpSpPr/>
          <p:nvPr/>
        </p:nvGrpSpPr>
        <p:grpSpPr bwMode="gray">
          <a:xfrm>
            <a:off x="5099344" y="1877446"/>
            <a:ext cx="320122" cy="246267"/>
            <a:chOff x="6681090" y="2116603"/>
            <a:chExt cx="377072" cy="257950"/>
          </a:xfrm>
        </p:grpSpPr>
        <p:cxnSp>
          <p:nvCxnSpPr>
            <p:cNvPr id="43" name="直接连接符 42"/>
            <p:cNvCxnSpPr/>
            <p:nvPr/>
          </p:nvCxnSpPr>
          <p:spPr bwMode="gray">
            <a:xfrm>
              <a:off x="6681090" y="2116603"/>
              <a:ext cx="377072" cy="0"/>
            </a:xfrm>
            <a:prstGeom prst="line">
              <a:avLst/>
            </a:prstGeom>
            <a:noFill/>
            <a:ln w="19050">
              <a:solidFill>
                <a:schemeClr val="tx1"/>
              </a:solidFill>
            </a:ln>
          </p:spPr>
        </p:cxnSp>
        <p:cxnSp>
          <p:nvCxnSpPr>
            <p:cNvPr id="44" name="直接连接符 43"/>
            <p:cNvCxnSpPr/>
            <p:nvPr/>
          </p:nvCxnSpPr>
          <p:spPr bwMode="gray">
            <a:xfrm>
              <a:off x="6869626" y="2116603"/>
              <a:ext cx="0" cy="257950"/>
            </a:xfrm>
            <a:prstGeom prst="line">
              <a:avLst/>
            </a:prstGeom>
            <a:noFill/>
            <a:ln w="19050">
              <a:solidFill>
                <a:schemeClr val="tx1"/>
              </a:solidFill>
            </a:ln>
          </p:spPr>
        </p:cxnSp>
      </p:grpSp>
      <p:sp>
        <p:nvSpPr>
          <p:cNvPr id="45" name="文本框 44"/>
          <p:cNvSpPr txBox="1"/>
          <p:nvPr/>
        </p:nvSpPr>
        <p:spPr bwMode="gray">
          <a:xfrm>
            <a:off x="4732553" y="1565822"/>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1930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AS_Path Affects Route Selection</a:t>
            </a:r>
            <a:endParaRPr lang="en-US" altLang="zh-CN" dirty="0">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bwMode="gray">
          <a:xfrm>
            <a:off x="6910589" y="42489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63EC1A45-DE44-4732-A300-8A63DEFB1977}"/>
              </a:ext>
            </a:extLst>
          </p:cNvPr>
          <p:cNvSpPr/>
          <p:nvPr/>
        </p:nvSpPr>
        <p:spPr bwMode="gray">
          <a:xfrm>
            <a:off x="6323549" y="4070449"/>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8187494" y="248904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500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717484" y="2430638"/>
            <a:ext cx="527350" cy="431467"/>
          </a:xfrm>
          <a:prstGeom prst="rect">
            <a:avLst/>
          </a:prstGeom>
          <a:noFill/>
        </p:spPr>
      </p:pic>
      <p:cxnSp>
        <p:nvCxnSpPr>
          <p:cNvPr id="14" name="直接连接符 13">
            <a:extLst>
              <a:ext uri="{FF2B5EF4-FFF2-40B4-BE49-F238E27FC236}">
                <a16:creationId xmlns:a16="http://schemas.microsoft.com/office/drawing/2014/main" xmlns="" id="{94275FFE-3BE6-4C12-8737-FDFE3456C4A2}"/>
              </a:ext>
            </a:extLst>
          </p:cNvPr>
          <p:cNvCxnSpPr>
            <a:stCxn id="16" idx="0"/>
            <a:endCxn id="13" idx="2"/>
          </p:cNvCxnSpPr>
          <p:nvPr/>
        </p:nvCxnSpPr>
        <p:spPr bwMode="gray">
          <a:xfrm flipV="1">
            <a:off x="6678085" y="2862105"/>
            <a:ext cx="1303074" cy="1260643"/>
          </a:xfrm>
          <a:prstGeom prst="line">
            <a:avLst/>
          </a:prstGeom>
          <a:noFill/>
          <a:ln w="19050" cap="flat" cmpd="sng" algn="ctr">
            <a:solidFill>
              <a:schemeClr val="bg1">
                <a:lumMod val="50000"/>
              </a:schemeClr>
            </a:solidFill>
            <a:prstDash val="solid"/>
          </a:ln>
          <a:effectLst/>
        </p:spPr>
      </p:cxnSp>
      <p:sp>
        <p:nvSpPr>
          <p:cNvPr id="15" name="任意多边形 14"/>
          <p:cNvSpPr/>
          <p:nvPr/>
        </p:nvSpPr>
        <p:spPr bwMode="gray">
          <a:xfrm>
            <a:off x="7636615" y="2378337"/>
            <a:ext cx="1312956" cy="53607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414410" y="4122748"/>
            <a:ext cx="527350" cy="431467"/>
          </a:xfrm>
          <a:prstGeom prst="rect">
            <a:avLst/>
          </a:prstGeom>
          <a:noFill/>
        </p:spPr>
      </p:pic>
      <p:pic>
        <p:nvPicPr>
          <p:cNvPr id="1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168803" y="2430638"/>
            <a:ext cx="527350" cy="431467"/>
          </a:xfrm>
          <a:prstGeom prst="rect">
            <a:avLst/>
          </a:prstGeom>
          <a:noFill/>
        </p:spPr>
      </p:pic>
      <p:sp>
        <p:nvSpPr>
          <p:cNvPr id="18" name="TextBox 120">
            <a:extLst>
              <a:ext uri="{FF2B5EF4-FFF2-40B4-BE49-F238E27FC236}">
                <a16:creationId xmlns:a16="http://schemas.microsoft.com/office/drawing/2014/main" xmlns="" id="{020D7A1D-EFAD-4C8C-B9DE-D0FAD269B77A}"/>
              </a:ext>
            </a:extLst>
          </p:cNvPr>
          <p:cNvSpPr txBox="1"/>
          <p:nvPr/>
        </p:nvSpPr>
        <p:spPr bwMode="gray">
          <a:xfrm>
            <a:off x="4374380" y="243579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63EC1A45-DE44-4732-A300-8A63DEFB1977}"/>
              </a:ext>
            </a:extLst>
          </p:cNvPr>
          <p:cNvSpPr/>
          <p:nvPr/>
        </p:nvSpPr>
        <p:spPr bwMode="gray">
          <a:xfrm>
            <a:off x="4374933" y="2325587"/>
            <a:ext cx="1362792" cy="58882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a16="http://schemas.microsoft.com/office/drawing/2014/main" xmlns="" id="{94275FFE-3BE6-4C12-8737-FDFE3456C4A2}"/>
              </a:ext>
            </a:extLst>
          </p:cNvPr>
          <p:cNvCxnSpPr>
            <a:stCxn id="13" idx="1"/>
            <a:endCxn id="17" idx="3"/>
          </p:cNvCxnSpPr>
          <p:nvPr/>
        </p:nvCxnSpPr>
        <p:spPr bwMode="gray">
          <a:xfrm flipH="1">
            <a:off x="5696153" y="2646372"/>
            <a:ext cx="2021331" cy="0"/>
          </a:xfrm>
          <a:prstGeom prst="line">
            <a:avLst/>
          </a:prstGeom>
          <a:noFill/>
          <a:ln w="19050" cap="flat" cmpd="sng" algn="ctr">
            <a:solidFill>
              <a:schemeClr val="bg1">
                <a:lumMod val="50000"/>
              </a:schemeClr>
            </a:solidFill>
            <a:prstDash val="solid"/>
          </a:ln>
          <a:effectLst/>
        </p:spPr>
      </p:cxnSp>
      <p:sp>
        <p:nvSpPr>
          <p:cNvPr id="21" name="TextBox 120">
            <a:extLst>
              <a:ext uri="{FF2B5EF4-FFF2-40B4-BE49-F238E27FC236}">
                <a16:creationId xmlns:a16="http://schemas.microsoft.com/office/drawing/2014/main" xmlns="" id="{020D7A1D-EFAD-4C8C-B9DE-D0FAD269B77A}"/>
              </a:ext>
            </a:extLst>
          </p:cNvPr>
          <p:cNvSpPr txBox="1"/>
          <p:nvPr/>
        </p:nvSpPr>
        <p:spPr bwMode="gray">
          <a:xfrm>
            <a:off x="7717483" y="2086706"/>
            <a:ext cx="52465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xmlns="" id="{020D7A1D-EFAD-4C8C-B9DE-D0FAD269B77A}"/>
              </a:ext>
            </a:extLst>
          </p:cNvPr>
          <p:cNvSpPr txBox="1"/>
          <p:nvPr/>
        </p:nvSpPr>
        <p:spPr bwMode="gray">
          <a:xfrm>
            <a:off x="4860625" y="201823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bwMode="gray">
          <a:xfrm flipH="1">
            <a:off x="6249896" y="2446841"/>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pic>
        <p:nvPicPr>
          <p:cNvPr id="2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168803" y="4122748"/>
            <a:ext cx="527350" cy="431467"/>
          </a:xfrm>
          <a:prstGeom prst="rect">
            <a:avLst/>
          </a:prstGeom>
          <a:noFill/>
        </p:spPr>
      </p:pic>
      <p:sp>
        <p:nvSpPr>
          <p:cNvPr id="27" name="TextBox 120">
            <a:extLst>
              <a:ext uri="{FF2B5EF4-FFF2-40B4-BE49-F238E27FC236}">
                <a16:creationId xmlns:a16="http://schemas.microsoft.com/office/drawing/2014/main" xmlns="" id="{020D7A1D-EFAD-4C8C-B9DE-D0FAD269B77A}"/>
              </a:ext>
            </a:extLst>
          </p:cNvPr>
          <p:cNvSpPr txBox="1"/>
          <p:nvPr/>
        </p:nvSpPr>
        <p:spPr bwMode="gray">
          <a:xfrm>
            <a:off x="4426431" y="42489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63EC1A45-DE44-4732-A300-8A63DEFB1977}"/>
              </a:ext>
            </a:extLst>
          </p:cNvPr>
          <p:cNvSpPr/>
          <p:nvPr/>
        </p:nvSpPr>
        <p:spPr bwMode="gray">
          <a:xfrm>
            <a:off x="4374933" y="4061365"/>
            <a:ext cx="1362792" cy="59790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a16="http://schemas.microsoft.com/office/drawing/2014/main" xmlns="" id="{020D7A1D-EFAD-4C8C-B9DE-D0FAD269B77A}"/>
              </a:ext>
            </a:extLst>
          </p:cNvPr>
          <p:cNvSpPr txBox="1"/>
          <p:nvPr/>
        </p:nvSpPr>
        <p:spPr bwMode="gray">
          <a:xfrm>
            <a:off x="6414411" y="4617564"/>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a16="http://schemas.microsoft.com/office/drawing/2014/main" xmlns="" id="{020D7A1D-EFAD-4C8C-B9DE-D0FAD269B77A}"/>
              </a:ext>
            </a:extLst>
          </p:cNvPr>
          <p:cNvSpPr txBox="1"/>
          <p:nvPr/>
        </p:nvSpPr>
        <p:spPr bwMode="gray">
          <a:xfrm>
            <a:off x="4856234" y="461756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a:extLst>
              <a:ext uri="{FF2B5EF4-FFF2-40B4-BE49-F238E27FC236}">
                <a16:creationId xmlns:a16="http://schemas.microsoft.com/office/drawing/2014/main" xmlns="" id="{94275FFE-3BE6-4C12-8737-FDFE3456C4A2}"/>
              </a:ext>
            </a:extLst>
          </p:cNvPr>
          <p:cNvCxnSpPr>
            <a:stCxn id="16" idx="1"/>
            <a:endCxn id="26" idx="3"/>
          </p:cNvCxnSpPr>
          <p:nvPr/>
        </p:nvCxnSpPr>
        <p:spPr bwMode="gray">
          <a:xfrm flipH="1">
            <a:off x="5696153" y="4338482"/>
            <a:ext cx="718257" cy="0"/>
          </a:xfrm>
          <a:prstGeom prst="line">
            <a:avLst/>
          </a:prstGeom>
          <a:noFill/>
          <a:ln w="19050" cap="flat" cmpd="sng" algn="ctr">
            <a:solidFill>
              <a:schemeClr val="bg1">
                <a:lumMod val="50000"/>
              </a:schemeClr>
            </a:solidFill>
            <a:prstDash val="solid"/>
          </a:ln>
          <a:effectLst/>
        </p:spPr>
      </p:cxnSp>
      <p:sp>
        <p:nvSpPr>
          <p:cNvPr id="41" name="矩形 40">
            <a:extLst>
              <a:ext uri="{FF2B5EF4-FFF2-40B4-BE49-F238E27FC236}">
                <a16:creationId xmlns:a16="http://schemas.microsoft.com/office/drawing/2014/main" xmlns="" id="{63EC1A45-DE44-4732-A300-8A63DEFB1977}"/>
              </a:ext>
            </a:extLst>
          </p:cNvPr>
          <p:cNvSpPr/>
          <p:nvPr/>
        </p:nvSpPr>
        <p:spPr bwMode="gray">
          <a:xfrm>
            <a:off x="2317161" y="2378337"/>
            <a:ext cx="1256154" cy="222818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52281" y="3276692"/>
            <a:ext cx="527350" cy="431467"/>
          </a:xfrm>
          <a:prstGeom prst="rect">
            <a:avLst/>
          </a:prstGeom>
          <a:noFill/>
        </p:spPr>
      </p:pic>
      <p:cxnSp>
        <p:nvCxnSpPr>
          <p:cNvPr id="44" name="直接连接符 43">
            <a:extLst>
              <a:ext uri="{FF2B5EF4-FFF2-40B4-BE49-F238E27FC236}">
                <a16:creationId xmlns:a16="http://schemas.microsoft.com/office/drawing/2014/main" xmlns="" id="{94275FFE-3BE6-4C12-8737-FDFE3456C4A2}"/>
              </a:ext>
            </a:extLst>
          </p:cNvPr>
          <p:cNvCxnSpPr>
            <a:stCxn id="17" idx="1"/>
            <a:endCxn id="43" idx="3"/>
          </p:cNvCxnSpPr>
          <p:nvPr/>
        </p:nvCxnSpPr>
        <p:spPr bwMode="gray">
          <a:xfrm flipH="1">
            <a:off x="3279631" y="2646372"/>
            <a:ext cx="1889172" cy="846054"/>
          </a:xfrm>
          <a:prstGeom prst="line">
            <a:avLst/>
          </a:prstGeom>
          <a:noFill/>
          <a:ln w="19050" cap="flat" cmpd="sng" algn="ctr">
            <a:solidFill>
              <a:schemeClr val="bg1">
                <a:lumMod val="50000"/>
              </a:schemeClr>
            </a:solidFill>
            <a:prstDash val="solid"/>
          </a:ln>
          <a:effectLst/>
        </p:spPr>
      </p:cxnSp>
      <p:cxnSp>
        <p:nvCxnSpPr>
          <p:cNvPr id="48" name="直接连接符 47">
            <a:extLst>
              <a:ext uri="{FF2B5EF4-FFF2-40B4-BE49-F238E27FC236}">
                <a16:creationId xmlns:a16="http://schemas.microsoft.com/office/drawing/2014/main" xmlns="" id="{94275FFE-3BE6-4C12-8737-FDFE3456C4A2}"/>
              </a:ext>
            </a:extLst>
          </p:cNvPr>
          <p:cNvCxnSpPr>
            <a:stCxn id="26" idx="1"/>
            <a:endCxn id="43" idx="3"/>
          </p:cNvCxnSpPr>
          <p:nvPr/>
        </p:nvCxnSpPr>
        <p:spPr bwMode="gray">
          <a:xfrm flipH="1" flipV="1">
            <a:off x="3279631" y="3492426"/>
            <a:ext cx="1889172" cy="846056"/>
          </a:xfrm>
          <a:prstGeom prst="line">
            <a:avLst/>
          </a:prstGeom>
          <a:noFill/>
          <a:ln w="19050" cap="flat" cmpd="sng" algn="ctr">
            <a:solidFill>
              <a:schemeClr val="bg1">
                <a:lumMod val="50000"/>
              </a:schemeClr>
            </a:solidFill>
            <a:prstDash val="solid"/>
          </a:ln>
          <a:effectLst/>
        </p:spPr>
      </p:cxnSp>
      <p:sp>
        <p:nvSpPr>
          <p:cNvPr id="57" name="TextBox 120">
            <a:extLst>
              <a:ext uri="{FF2B5EF4-FFF2-40B4-BE49-F238E27FC236}">
                <a16:creationId xmlns:a16="http://schemas.microsoft.com/office/drawing/2014/main" xmlns="" id="{020D7A1D-EFAD-4C8C-B9DE-D0FAD269B77A}"/>
              </a:ext>
            </a:extLst>
          </p:cNvPr>
          <p:cNvSpPr txBox="1"/>
          <p:nvPr/>
        </p:nvSpPr>
        <p:spPr bwMode="gray">
          <a:xfrm>
            <a:off x="2404711" y="372237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p:cNvGrpSpPr/>
          <p:nvPr/>
        </p:nvGrpSpPr>
        <p:grpSpPr bwMode="gray">
          <a:xfrm>
            <a:off x="2855895" y="3022883"/>
            <a:ext cx="320122" cy="246267"/>
            <a:chOff x="6681090" y="2116603"/>
            <a:chExt cx="377072" cy="257950"/>
          </a:xfrm>
        </p:grpSpPr>
        <p:cxnSp>
          <p:nvCxnSpPr>
            <p:cNvPr id="59" name="直接连接符 58"/>
            <p:cNvCxnSpPr/>
            <p:nvPr/>
          </p:nvCxnSpPr>
          <p:spPr bwMode="gray">
            <a:xfrm>
              <a:off x="6681090" y="2116603"/>
              <a:ext cx="377072" cy="0"/>
            </a:xfrm>
            <a:prstGeom prst="line">
              <a:avLst/>
            </a:prstGeom>
            <a:noFill/>
            <a:ln w="19050">
              <a:solidFill>
                <a:schemeClr val="tx1"/>
              </a:solidFill>
            </a:ln>
          </p:spPr>
        </p:cxnSp>
        <p:cxnSp>
          <p:nvCxnSpPr>
            <p:cNvPr id="60" name="直接连接符 59"/>
            <p:cNvCxnSpPr/>
            <p:nvPr/>
          </p:nvCxnSpPr>
          <p:spPr bwMode="gray">
            <a:xfrm>
              <a:off x="6869626" y="2116603"/>
              <a:ext cx="0" cy="257950"/>
            </a:xfrm>
            <a:prstGeom prst="line">
              <a:avLst/>
            </a:prstGeom>
            <a:noFill/>
            <a:ln w="19050">
              <a:solidFill>
                <a:schemeClr val="tx1"/>
              </a:solidFill>
            </a:ln>
          </p:spPr>
        </p:cxnSp>
      </p:grpSp>
      <p:sp>
        <p:nvSpPr>
          <p:cNvPr id="61" name="文本框 60"/>
          <p:cNvSpPr txBox="1"/>
          <p:nvPr/>
        </p:nvSpPr>
        <p:spPr bwMode="gray">
          <a:xfrm>
            <a:off x="2457907" y="2716742"/>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bwMode="gray">
          <a:xfrm flipH="1">
            <a:off x="7636615" y="3327843"/>
            <a:ext cx="538352" cy="510457"/>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70" name="直接连接符 69"/>
          <p:cNvCxnSpPr/>
          <p:nvPr/>
        </p:nvCxnSpPr>
        <p:spPr bwMode="gray">
          <a:xfrm flipH="1">
            <a:off x="2224921" y="168534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1" name="文本框 70"/>
          <p:cNvSpPr txBox="1"/>
          <p:nvPr/>
        </p:nvSpPr>
        <p:spPr bwMode="gray">
          <a:xfrm>
            <a:off x="2635832" y="1531460"/>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2" name="表格 71">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777875302"/>
              </p:ext>
            </p:extLst>
          </p:nvPr>
        </p:nvGraphicFramePr>
        <p:xfrm>
          <a:off x="5890545" y="1375842"/>
          <a:ext cx="1755952" cy="864000"/>
        </p:xfrm>
        <a:graphic>
          <a:graphicData uri="http://schemas.openxmlformats.org/drawingml/2006/table">
            <a:tbl>
              <a:tblPr/>
              <a:tblGrid>
                <a:gridCol w="1755952">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200 100</a:t>
                      </a:r>
                      <a:endParaRPr lang="en-US" altLang="zh-CN"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73" name="TextBox 120">
            <a:extLst>
              <a:ext uri="{FF2B5EF4-FFF2-40B4-BE49-F238E27FC236}">
                <a16:creationId xmlns:a16="http://schemas.microsoft.com/office/drawing/2014/main" xmlns="" id="{020D7A1D-EFAD-4C8C-B9DE-D0FAD269B77A}"/>
              </a:ext>
            </a:extLst>
          </p:cNvPr>
          <p:cNvSpPr txBox="1"/>
          <p:nvPr/>
        </p:nvSpPr>
        <p:spPr bwMode="gray">
          <a:xfrm>
            <a:off x="2607804" y="406413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4" name="表格 73">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999819573"/>
              </p:ext>
            </p:extLst>
          </p:nvPr>
        </p:nvGraphicFramePr>
        <p:xfrm>
          <a:off x="8142676" y="3627060"/>
          <a:ext cx="2239574" cy="864000"/>
        </p:xfrm>
        <a:graphic>
          <a:graphicData uri="http://schemas.openxmlformats.org/drawingml/2006/table">
            <a:tbl>
              <a:tblPr/>
              <a:tblGrid>
                <a:gridCol w="2239574">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400 300 100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76" name="圆角矩形 75"/>
          <p:cNvSpPr/>
          <p:nvPr/>
        </p:nvSpPr>
        <p:spPr>
          <a:xfrm>
            <a:off x="1075701" y="5078134"/>
            <a:ext cx="10080279" cy="98822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affects BGP route selection. As shown in the figure, R5 learns BGP routes to the 10.0.1.0/24 network segment from both R2 and R4. If other conditions are the same, R5 preferentially selects the routes advertised by R2. This is because 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of the route is short, that is, the number of AS numbers is small.</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9092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AS_Path Types</a:t>
            </a:r>
            <a:endParaRPr lang="en-US" altLang="zh-CN" dirty="0">
              <a:sym typeface="Huawei Sans" panose="020C0503030203020204" pitchFamily="34" charset="0"/>
            </a:endParaRPr>
          </a:p>
        </p:txBody>
      </p:sp>
      <p:sp>
        <p:nvSpPr>
          <p:cNvPr id="4" name="圆角矩形 75"/>
          <p:cNvSpPr/>
          <p:nvPr/>
        </p:nvSpPr>
        <p:spPr bwMode="gray">
          <a:xfrm>
            <a:off x="445914" y="1665681"/>
            <a:ext cx="5588867"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445914" y="1234345"/>
            <a:ext cx="5588867"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AS_SEQENCE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104979" y="1665681"/>
            <a:ext cx="5636348"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096000" y="1234345"/>
            <a:ext cx="5636348"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AS_SET</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020D7A1D-EFAD-4C8C-B9DE-D0FAD269B77A}"/>
              </a:ext>
            </a:extLst>
          </p:cNvPr>
          <p:cNvSpPr txBox="1"/>
          <p:nvPr/>
        </p:nvSpPr>
        <p:spPr bwMode="gray">
          <a:xfrm>
            <a:off x="5127606" y="308546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63EC1A45-DE44-4732-A300-8A63DEFB1977}"/>
              </a:ext>
            </a:extLst>
          </p:cNvPr>
          <p:cNvSpPr/>
          <p:nvPr/>
        </p:nvSpPr>
        <p:spPr bwMode="gray">
          <a:xfrm>
            <a:off x="4555443" y="2989882"/>
            <a:ext cx="132294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bwMode="gray">
          <a:xfrm>
            <a:off x="2642856" y="346366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72663" y="3042181"/>
            <a:ext cx="527350" cy="431467"/>
          </a:xfrm>
          <a:prstGeom prst="rect">
            <a:avLst/>
          </a:prstGeom>
          <a:noFill/>
        </p:spPr>
      </p:pic>
      <p:cxnSp>
        <p:nvCxnSpPr>
          <p:cNvPr id="12" name="直接连接符 11">
            <a:extLst>
              <a:ext uri="{FF2B5EF4-FFF2-40B4-BE49-F238E27FC236}">
                <a16:creationId xmlns:a16="http://schemas.microsoft.com/office/drawing/2014/main" xmlns="" id="{94275FFE-3BE6-4C12-8737-FDFE3456C4A2}"/>
              </a:ext>
            </a:extLst>
          </p:cNvPr>
          <p:cNvCxnSpPr>
            <a:stCxn id="14" idx="1"/>
            <a:endCxn id="11" idx="3"/>
          </p:cNvCxnSpPr>
          <p:nvPr/>
        </p:nvCxnSpPr>
        <p:spPr bwMode="gray">
          <a:xfrm flipH="1">
            <a:off x="3300013" y="3257915"/>
            <a:ext cx="1353118" cy="0"/>
          </a:xfrm>
          <a:prstGeom prst="line">
            <a:avLst/>
          </a:prstGeom>
          <a:noFill/>
          <a:ln w="19050" cap="flat" cmpd="sng" algn="ctr">
            <a:solidFill>
              <a:schemeClr val="bg1">
                <a:lumMod val="50000"/>
              </a:schemeClr>
            </a:solidFill>
            <a:prstDash val="solid"/>
          </a:ln>
          <a:effectLst/>
        </p:spPr>
      </p:cxnSp>
      <p:sp>
        <p:nvSpPr>
          <p:cNvPr id="13" name="任意多边形 12"/>
          <p:cNvSpPr/>
          <p:nvPr/>
        </p:nvSpPr>
        <p:spPr bwMode="gray">
          <a:xfrm>
            <a:off x="2627208" y="2989880"/>
            <a:ext cx="818677" cy="72634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53131" y="3042181"/>
            <a:ext cx="527350" cy="431467"/>
          </a:xfrm>
          <a:prstGeom prst="rect">
            <a:avLst/>
          </a:prstGeom>
          <a:noFill/>
        </p:spPr>
      </p:pic>
      <p:pic>
        <p:nvPicPr>
          <p:cNvPr id="1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60434" y="3042181"/>
            <a:ext cx="527350" cy="431467"/>
          </a:xfrm>
          <a:prstGeom prst="rect">
            <a:avLst/>
          </a:prstGeom>
          <a:noFill/>
        </p:spPr>
      </p:pic>
      <p:sp>
        <p:nvSpPr>
          <p:cNvPr id="16" name="TextBox 120">
            <a:extLst>
              <a:ext uri="{FF2B5EF4-FFF2-40B4-BE49-F238E27FC236}">
                <a16:creationId xmlns:a16="http://schemas.microsoft.com/office/drawing/2014/main" xmlns="" id="{020D7A1D-EFAD-4C8C-B9DE-D0FAD269B77A}"/>
              </a:ext>
            </a:extLst>
          </p:cNvPr>
          <p:cNvSpPr txBox="1"/>
          <p:nvPr/>
        </p:nvSpPr>
        <p:spPr bwMode="gray">
          <a:xfrm>
            <a:off x="549485" y="310733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63EC1A45-DE44-4732-A300-8A63DEFB1977}"/>
              </a:ext>
            </a:extLst>
          </p:cNvPr>
          <p:cNvSpPr/>
          <p:nvPr/>
        </p:nvSpPr>
        <p:spPr bwMode="gray">
          <a:xfrm>
            <a:off x="583814" y="2989881"/>
            <a:ext cx="1256154"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a16="http://schemas.microsoft.com/office/drawing/2014/main" xmlns="" id="{94275FFE-3BE6-4C12-8737-FDFE3456C4A2}"/>
              </a:ext>
            </a:extLst>
          </p:cNvPr>
          <p:cNvCxnSpPr>
            <a:stCxn id="11" idx="1"/>
            <a:endCxn id="15" idx="3"/>
          </p:cNvCxnSpPr>
          <p:nvPr/>
        </p:nvCxnSpPr>
        <p:spPr bwMode="gray">
          <a:xfrm flipH="1">
            <a:off x="1787784" y="3257915"/>
            <a:ext cx="984879" cy="0"/>
          </a:xfrm>
          <a:prstGeom prst="line">
            <a:avLst/>
          </a:prstGeom>
          <a:noFill/>
          <a:ln w="19050" cap="flat" cmpd="sng" algn="ctr">
            <a:solidFill>
              <a:schemeClr val="bg1">
                <a:lumMod val="50000"/>
              </a:schemeClr>
            </a:solidFill>
            <a:prstDash val="solid"/>
          </a:ln>
          <a:effectLst/>
        </p:spPr>
      </p:cxnSp>
      <p:sp>
        <p:nvSpPr>
          <p:cNvPr id="19" name="TextBox 120">
            <a:extLst>
              <a:ext uri="{FF2B5EF4-FFF2-40B4-BE49-F238E27FC236}">
                <a16:creationId xmlns:a16="http://schemas.microsoft.com/office/drawing/2014/main" xmlns="" id="{020D7A1D-EFAD-4C8C-B9DE-D0FAD269B77A}"/>
              </a:ext>
            </a:extLst>
          </p:cNvPr>
          <p:cNvSpPr txBox="1"/>
          <p:nvPr/>
        </p:nvSpPr>
        <p:spPr bwMode="gray">
          <a:xfrm>
            <a:off x="2428591"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a16="http://schemas.microsoft.com/office/drawing/2014/main" xmlns="" id="{020D7A1D-EFAD-4C8C-B9DE-D0FAD269B77A}"/>
              </a:ext>
            </a:extLst>
          </p:cNvPr>
          <p:cNvSpPr txBox="1"/>
          <p:nvPr/>
        </p:nvSpPr>
        <p:spPr bwMode="gray">
          <a:xfrm>
            <a:off x="4322394"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xmlns="" id="{020D7A1D-EFAD-4C8C-B9DE-D0FAD269B77A}"/>
              </a:ext>
            </a:extLst>
          </p:cNvPr>
          <p:cNvSpPr txBox="1"/>
          <p:nvPr/>
        </p:nvSpPr>
        <p:spPr bwMode="gray">
          <a:xfrm>
            <a:off x="922738" y="268458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3845127" y="3637714"/>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占位符 112"/>
          <p:cNvSpPr txBox="1">
            <a:spLocks/>
          </p:cNvSpPr>
          <p:nvPr/>
        </p:nvSpPr>
        <p:spPr bwMode="gray">
          <a:xfrm>
            <a:off x="445914" y="5606558"/>
            <a:ext cx="5588867" cy="76682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AS numbers in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are in an ordered list. By default, the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is of this type.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p:nvPr/>
        </p:nvCxnSpPr>
        <p:spPr bwMode="gray">
          <a:xfrm flipH="1">
            <a:off x="721030" y="22073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5" name="文本框 64"/>
          <p:cNvSpPr txBox="1"/>
          <p:nvPr/>
        </p:nvSpPr>
        <p:spPr bwMode="gray">
          <a:xfrm>
            <a:off x="1131941" y="2053499"/>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6" name="直接连接符 65"/>
          <p:cNvCxnSpPr/>
          <p:nvPr/>
        </p:nvCxnSpPr>
        <p:spPr bwMode="gray">
          <a:xfrm flipH="1">
            <a:off x="1884917" y="3637714"/>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0" name="矩形 69"/>
          <p:cNvSpPr/>
          <p:nvPr/>
        </p:nvSpPr>
        <p:spPr bwMode="gray">
          <a:xfrm>
            <a:off x="3776339" y="3847670"/>
            <a:ext cx="1713931" cy="738664"/>
          </a:xfrm>
          <a:prstGeom prst="rect">
            <a:avLst/>
          </a:prstGeom>
          <a:solidFill>
            <a:srgbClr val="F3FBFE"/>
          </a:solidFill>
          <a:ln>
            <a:solidFill>
              <a:srgbClr val="99DFF9"/>
            </a:solidFill>
          </a:ln>
        </p:spPr>
        <p:txBody>
          <a:bodyPr wrap="none">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AS_PATH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type=AS_SEQENCE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value=200 100</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7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59151" y="3948613"/>
            <a:ext cx="527350" cy="431467"/>
          </a:xfrm>
          <a:prstGeom prst="rect">
            <a:avLst/>
          </a:prstGeom>
          <a:noFill/>
        </p:spPr>
      </p:pic>
      <p:sp>
        <p:nvSpPr>
          <p:cNvPr id="73" name="TextBox 120">
            <a:extLst>
              <a:ext uri="{FF2B5EF4-FFF2-40B4-BE49-F238E27FC236}">
                <a16:creationId xmlns:a16="http://schemas.microsoft.com/office/drawing/2014/main" xmlns="" id="{020D7A1D-EFAD-4C8C-B9DE-D0FAD269B77A}"/>
              </a:ext>
            </a:extLst>
          </p:cNvPr>
          <p:cNvSpPr txBox="1"/>
          <p:nvPr/>
        </p:nvSpPr>
        <p:spPr bwMode="gray">
          <a:xfrm>
            <a:off x="7646840" y="400456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a:extLst>
              <a:ext uri="{FF2B5EF4-FFF2-40B4-BE49-F238E27FC236}">
                <a16:creationId xmlns:a16="http://schemas.microsoft.com/office/drawing/2014/main" xmlns="" id="{63EC1A45-DE44-4732-A300-8A63DEFB1977}"/>
              </a:ext>
            </a:extLst>
          </p:cNvPr>
          <p:cNvSpPr/>
          <p:nvPr/>
        </p:nvSpPr>
        <p:spPr bwMode="gray">
          <a:xfrm>
            <a:off x="6189159" y="2011962"/>
            <a:ext cx="1753157" cy="124203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a16="http://schemas.microsoft.com/office/drawing/2014/main" xmlns="" id="{25FFCF9E-B77D-4002-8CAE-8C36C256A152}"/>
              </a:ext>
            </a:extLst>
          </p:cNvPr>
          <p:cNvCxnSpPr>
            <a:cxnSpLocks/>
            <a:stCxn id="76" idx="2"/>
            <a:endCxn id="72" idx="0"/>
          </p:cNvCxnSpPr>
          <p:nvPr/>
        </p:nvCxnSpPr>
        <p:spPr bwMode="gray">
          <a:xfrm flipH="1">
            <a:off x="7422826" y="3168569"/>
            <a:ext cx="2008972" cy="78004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7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9168123" y="2737102"/>
            <a:ext cx="527350" cy="431467"/>
          </a:xfrm>
          <a:prstGeom prst="rect">
            <a:avLst/>
          </a:prstGeom>
          <a:noFill/>
        </p:spPr>
      </p:pic>
      <p:pic>
        <p:nvPicPr>
          <p:cNvPr id="7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714787" y="2737102"/>
            <a:ext cx="527350" cy="431467"/>
          </a:xfrm>
          <a:prstGeom prst="rect">
            <a:avLst/>
          </a:prstGeom>
          <a:noFill/>
        </p:spPr>
      </p:pic>
      <p:cxnSp>
        <p:nvCxnSpPr>
          <p:cNvPr id="78" name="直接箭头连接符 77">
            <a:extLst>
              <a:ext uri="{FF2B5EF4-FFF2-40B4-BE49-F238E27FC236}">
                <a16:creationId xmlns:a16="http://schemas.microsoft.com/office/drawing/2014/main" xmlns="" id="{25FFCF9E-B77D-4002-8CAE-8C36C256A152}"/>
              </a:ext>
            </a:extLst>
          </p:cNvPr>
          <p:cNvCxnSpPr>
            <a:cxnSpLocks/>
            <a:stCxn id="77" idx="2"/>
            <a:endCxn id="72" idx="0"/>
          </p:cNvCxnSpPr>
          <p:nvPr/>
        </p:nvCxnSpPr>
        <p:spPr bwMode="gray">
          <a:xfrm>
            <a:off x="6978462" y="3168569"/>
            <a:ext cx="444364" cy="78004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0" name="TextBox 120">
            <a:extLst>
              <a:ext uri="{FF2B5EF4-FFF2-40B4-BE49-F238E27FC236}">
                <a16:creationId xmlns:a16="http://schemas.microsoft.com/office/drawing/2014/main" xmlns="" id="{020D7A1D-EFAD-4C8C-B9DE-D0FAD269B77A}"/>
              </a:ext>
            </a:extLst>
          </p:cNvPr>
          <p:cNvSpPr txBox="1"/>
          <p:nvPr/>
        </p:nvSpPr>
        <p:spPr bwMode="gray">
          <a:xfrm>
            <a:off x="6667421" y="400450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a16="http://schemas.microsoft.com/office/drawing/2014/main" xmlns="" id="{020D7A1D-EFAD-4C8C-B9DE-D0FAD269B77A}"/>
              </a:ext>
            </a:extLst>
          </p:cNvPr>
          <p:cNvSpPr txBox="1"/>
          <p:nvPr/>
        </p:nvSpPr>
        <p:spPr bwMode="gray">
          <a:xfrm>
            <a:off x="6189159" y="279358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a16="http://schemas.microsoft.com/office/drawing/2014/main" xmlns="" id="{020D7A1D-EFAD-4C8C-B9DE-D0FAD269B77A}"/>
              </a:ext>
            </a:extLst>
          </p:cNvPr>
          <p:cNvSpPr txBox="1"/>
          <p:nvPr/>
        </p:nvSpPr>
        <p:spPr bwMode="gray">
          <a:xfrm>
            <a:off x="9695473" y="279358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a:extLst>
              <a:ext uri="{FF2B5EF4-FFF2-40B4-BE49-F238E27FC236}">
                <a16:creationId xmlns:a16="http://schemas.microsoft.com/office/drawing/2014/main" xmlns="" id="{63EC1A45-DE44-4732-A300-8A63DEFB1977}"/>
              </a:ext>
            </a:extLst>
          </p:cNvPr>
          <p:cNvSpPr/>
          <p:nvPr/>
        </p:nvSpPr>
        <p:spPr bwMode="gray">
          <a:xfrm>
            <a:off x="8467942" y="2011962"/>
            <a:ext cx="1753157" cy="124203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a16="http://schemas.microsoft.com/office/drawing/2014/main" xmlns="" id="{020D7A1D-EFAD-4C8C-B9DE-D0FAD269B77A}"/>
              </a:ext>
            </a:extLst>
          </p:cNvPr>
          <p:cNvSpPr txBox="1"/>
          <p:nvPr/>
        </p:nvSpPr>
        <p:spPr bwMode="gray">
          <a:xfrm>
            <a:off x="7227594" y="279364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a16="http://schemas.microsoft.com/office/drawing/2014/main" xmlns="" id="{020D7A1D-EFAD-4C8C-B9DE-D0FAD269B77A}"/>
              </a:ext>
            </a:extLst>
          </p:cNvPr>
          <p:cNvSpPr txBox="1"/>
          <p:nvPr/>
        </p:nvSpPr>
        <p:spPr bwMode="gray">
          <a:xfrm>
            <a:off x="8420045" y="2793651"/>
            <a:ext cx="826769" cy="307648"/>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59151" y="5242784"/>
            <a:ext cx="527350" cy="431467"/>
          </a:xfrm>
          <a:prstGeom prst="rect">
            <a:avLst/>
          </a:prstGeom>
          <a:noFill/>
        </p:spPr>
      </p:pic>
      <p:sp>
        <p:nvSpPr>
          <p:cNvPr id="92" name="TextBox 120">
            <a:extLst>
              <a:ext uri="{FF2B5EF4-FFF2-40B4-BE49-F238E27FC236}">
                <a16:creationId xmlns:a16="http://schemas.microsoft.com/office/drawing/2014/main" xmlns="" id="{020D7A1D-EFAD-4C8C-B9DE-D0FAD269B77A}"/>
              </a:ext>
            </a:extLst>
          </p:cNvPr>
          <p:cNvSpPr txBox="1"/>
          <p:nvPr/>
        </p:nvSpPr>
        <p:spPr bwMode="gray">
          <a:xfrm>
            <a:off x="6667421" y="529833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a16="http://schemas.microsoft.com/office/drawing/2014/main" xmlns="" id="{25FFCF9E-B77D-4002-8CAE-8C36C256A152}"/>
              </a:ext>
            </a:extLst>
          </p:cNvPr>
          <p:cNvCxnSpPr>
            <a:cxnSpLocks/>
            <a:stCxn id="72" idx="2"/>
            <a:endCxn id="91" idx="0"/>
          </p:cNvCxnSpPr>
          <p:nvPr/>
        </p:nvCxnSpPr>
        <p:spPr bwMode="gray">
          <a:xfrm>
            <a:off x="7422826" y="4380080"/>
            <a:ext cx="0" cy="862704"/>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00" name="矩形 99">
            <a:extLst>
              <a:ext uri="{FF2B5EF4-FFF2-40B4-BE49-F238E27FC236}">
                <a16:creationId xmlns:a16="http://schemas.microsoft.com/office/drawing/2014/main" xmlns="" id="{63EC1A45-DE44-4732-A300-8A63DEFB1977}"/>
              </a:ext>
            </a:extLst>
          </p:cNvPr>
          <p:cNvSpPr/>
          <p:nvPr/>
        </p:nvSpPr>
        <p:spPr bwMode="gray">
          <a:xfrm>
            <a:off x="6596215" y="3771322"/>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a16="http://schemas.microsoft.com/office/drawing/2014/main" xmlns="" id="{63EC1A45-DE44-4732-A300-8A63DEFB1977}"/>
              </a:ext>
            </a:extLst>
          </p:cNvPr>
          <p:cNvSpPr/>
          <p:nvPr/>
        </p:nvSpPr>
        <p:spPr bwMode="gray">
          <a:xfrm>
            <a:off x="6596215" y="5097008"/>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a16="http://schemas.microsoft.com/office/drawing/2014/main" xmlns="" id="{020D7A1D-EFAD-4C8C-B9DE-D0FAD269B77A}"/>
              </a:ext>
            </a:extLst>
          </p:cNvPr>
          <p:cNvSpPr txBox="1"/>
          <p:nvPr/>
        </p:nvSpPr>
        <p:spPr bwMode="gray">
          <a:xfrm>
            <a:off x="7646840" y="529839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组合 109"/>
          <p:cNvGrpSpPr/>
          <p:nvPr/>
        </p:nvGrpSpPr>
        <p:grpSpPr bwMode="gray">
          <a:xfrm>
            <a:off x="6824088" y="2490302"/>
            <a:ext cx="320122" cy="246267"/>
            <a:chOff x="6681090" y="2116603"/>
            <a:chExt cx="377072" cy="257950"/>
          </a:xfrm>
        </p:grpSpPr>
        <p:cxnSp>
          <p:nvCxnSpPr>
            <p:cNvPr id="111" name="直接连接符 110"/>
            <p:cNvCxnSpPr/>
            <p:nvPr/>
          </p:nvCxnSpPr>
          <p:spPr bwMode="gray">
            <a:xfrm>
              <a:off x="6681090" y="2116603"/>
              <a:ext cx="377072" cy="0"/>
            </a:xfrm>
            <a:prstGeom prst="line">
              <a:avLst/>
            </a:prstGeom>
            <a:noFill/>
            <a:ln w="19050">
              <a:solidFill>
                <a:schemeClr val="tx1"/>
              </a:solidFill>
            </a:ln>
          </p:spPr>
        </p:cxnSp>
        <p:cxnSp>
          <p:nvCxnSpPr>
            <p:cNvPr id="112" name="直接连接符 111"/>
            <p:cNvCxnSpPr/>
            <p:nvPr/>
          </p:nvCxnSpPr>
          <p:spPr bwMode="gray">
            <a:xfrm>
              <a:off x="6869626" y="2116603"/>
              <a:ext cx="0" cy="257950"/>
            </a:xfrm>
            <a:prstGeom prst="line">
              <a:avLst/>
            </a:prstGeom>
            <a:noFill/>
            <a:ln w="19050">
              <a:solidFill>
                <a:schemeClr val="tx1"/>
              </a:solidFill>
            </a:ln>
          </p:spPr>
        </p:cxnSp>
      </p:grpSp>
      <p:sp>
        <p:nvSpPr>
          <p:cNvPr id="113" name="文本框 112"/>
          <p:cNvSpPr txBox="1"/>
          <p:nvPr/>
        </p:nvSpPr>
        <p:spPr bwMode="gray">
          <a:xfrm>
            <a:off x="6445149" y="1970677"/>
            <a:ext cx="1078139"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p:cNvGrpSpPr/>
          <p:nvPr/>
        </p:nvGrpSpPr>
        <p:grpSpPr bwMode="gray">
          <a:xfrm>
            <a:off x="9271666" y="2490302"/>
            <a:ext cx="320122" cy="246267"/>
            <a:chOff x="6681090" y="2116603"/>
            <a:chExt cx="377072" cy="257950"/>
          </a:xfrm>
        </p:grpSpPr>
        <p:cxnSp>
          <p:nvCxnSpPr>
            <p:cNvPr id="120" name="直接连接符 119"/>
            <p:cNvCxnSpPr/>
            <p:nvPr/>
          </p:nvCxnSpPr>
          <p:spPr bwMode="gray">
            <a:xfrm>
              <a:off x="6681090" y="2116603"/>
              <a:ext cx="377072" cy="0"/>
            </a:xfrm>
            <a:prstGeom prst="line">
              <a:avLst/>
            </a:prstGeom>
            <a:noFill/>
            <a:ln w="19050">
              <a:solidFill>
                <a:schemeClr val="tx1"/>
              </a:solidFill>
            </a:ln>
          </p:spPr>
        </p:cxnSp>
        <p:cxnSp>
          <p:nvCxnSpPr>
            <p:cNvPr id="121" name="直接连接符 120"/>
            <p:cNvCxnSpPr/>
            <p:nvPr/>
          </p:nvCxnSpPr>
          <p:spPr bwMode="gray">
            <a:xfrm>
              <a:off x="6869626" y="2116603"/>
              <a:ext cx="0" cy="257950"/>
            </a:xfrm>
            <a:prstGeom prst="line">
              <a:avLst/>
            </a:prstGeom>
            <a:noFill/>
            <a:ln w="19050">
              <a:solidFill>
                <a:schemeClr val="tx1"/>
              </a:solidFill>
            </a:ln>
          </p:spPr>
        </p:cxnSp>
      </p:grpSp>
      <p:sp>
        <p:nvSpPr>
          <p:cNvPr id="122" name="文本框 121"/>
          <p:cNvSpPr txBox="1"/>
          <p:nvPr/>
        </p:nvSpPr>
        <p:spPr bwMode="gray">
          <a:xfrm>
            <a:off x="8892728" y="1970677"/>
            <a:ext cx="1078139"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连接符 122"/>
          <p:cNvCxnSpPr/>
          <p:nvPr/>
        </p:nvCxnSpPr>
        <p:spPr bwMode="gray">
          <a:xfrm flipV="1">
            <a:off x="8134326" y="4380080"/>
            <a:ext cx="0" cy="86270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27" name="矩形 126"/>
          <p:cNvSpPr/>
          <p:nvPr/>
        </p:nvSpPr>
        <p:spPr bwMode="gray">
          <a:xfrm>
            <a:off x="8375060" y="3730485"/>
            <a:ext cx="3305036" cy="1374735"/>
          </a:xfrm>
          <a:prstGeom prst="rect">
            <a:avLst/>
          </a:prstGeom>
        </p:spPr>
        <p:txBody>
          <a:bodyPr wrap="square">
            <a:spAutoFit/>
          </a:bodyPr>
          <a:lstStyle/>
          <a:p>
            <a:pPr fontAlgn="ctr">
              <a:lnSpc>
                <a:spcPts val="2000"/>
              </a:lnSpc>
            </a:pPr>
            <a:r>
              <a:rPr lang="en-US" sz="13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Summarize the route 10.0.0.0/16 on R3 and add the AS_SET keyword. The AS_PATH attribute value is as follows:</a:t>
            </a:r>
            <a:endParaRPr lang="en-US" altLang="zh-CN" sz="13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lnSpc>
                <a:spcPts val="2000"/>
              </a:lnSpc>
            </a:pP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AS_PATH=300 {100，200} </a:t>
            </a:r>
            <a:endParaRPr lang="en-US" altLang="zh-CN" sz="13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fontAlgn="ctr">
              <a:lnSpc>
                <a:spcPts val="2000"/>
              </a:lnSpc>
            </a:pP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(including AS_SEQENCE and AS_SET)</a:t>
            </a:r>
            <a:endParaRPr lang="en-US" altLang="zh-CN" sz="13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 name="五边形 5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8967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546204"/>
          </a:xfrm>
        </p:spPr>
        <p:txBody>
          <a:bodyPr/>
          <a:lstStyle/>
          <a:p>
            <a:pPr marL="0" indent="0">
              <a:buNone/>
            </a:pPr>
            <a:r>
              <a:rPr lang="en-US" altLang="zh-CN" sz="1800" dirty="0" smtClean="0"/>
              <a:t>You can use a route-policy to modify the </a:t>
            </a:r>
            <a:r>
              <a:rPr lang="en-US" altLang="zh-CN" sz="1800" dirty="0" err="1" smtClean="0"/>
              <a:t>AS_Path</a:t>
            </a:r>
            <a:r>
              <a:rPr lang="en-US" altLang="zh-CN" sz="1800" dirty="0" smtClean="0"/>
              <a:t> attribute of a BGP route in one of the following modes:</a:t>
            </a:r>
          </a:p>
          <a:p>
            <a:endParaRPr lang="en-US" altLang="zh-CN" sz="1800" dirty="0" smtClean="0"/>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Changing the AS_Path</a:t>
            </a:r>
            <a:endParaRPr lang="en-US" altLang="zh-CN" dirty="0">
              <a:sym typeface="Huawei Sans" panose="020C0503030203020204" pitchFamily="34" charset="0"/>
            </a:endParaRPr>
          </a:p>
        </p:txBody>
      </p:sp>
      <p:sp>
        <p:nvSpPr>
          <p:cNvPr id="5" name="矩形: 圆角 52">
            <a:extLst>
              <a:ext uri="{FF2B5EF4-FFF2-40B4-BE49-F238E27FC236}">
                <a16:creationId xmlns:a16="http://schemas.microsoft.com/office/drawing/2014/main" xmlns="" id="{70ADCB91-E11A-40F5-B977-66A090F8EF3C}"/>
              </a:ext>
            </a:extLst>
          </p:cNvPr>
          <p:cNvSpPr/>
          <p:nvPr/>
        </p:nvSpPr>
        <p:spPr bwMode="gray">
          <a:xfrm>
            <a:off x="991400"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100</a:t>
            </a:r>
          </a:p>
        </p:txBody>
      </p:sp>
      <p:sp>
        <p:nvSpPr>
          <p:cNvPr id="18" name="矩形 17"/>
          <p:cNvSpPr/>
          <p:nvPr/>
        </p:nvSpPr>
        <p:spPr bwMode="gray">
          <a:xfrm>
            <a:off x="991400" y="3622916"/>
            <a:ext cx="2743200" cy="478800"/>
          </a:xfrm>
          <a:prstGeom prst="rect">
            <a:avLst/>
          </a:prstGeom>
          <a:solidFill>
            <a:srgbClr val="F4FBFE"/>
          </a:solidFill>
          <a:ln>
            <a:solidFill>
              <a:srgbClr val="99DFF9"/>
            </a:solidFill>
          </a:ln>
        </p:spPr>
        <p:txBody>
          <a:bodyPr wrap="square" rtlCol="0" anchor="ctr">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as-path 300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additive </a:t>
            </a:r>
            <a:endParaRPr lang="en-US"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圆角 52">
            <a:extLst>
              <a:ext uri="{FF2B5EF4-FFF2-40B4-BE49-F238E27FC236}">
                <a16:creationId xmlns:a16="http://schemas.microsoft.com/office/drawing/2014/main" xmlns="" id="{70ADCB91-E11A-40F5-B977-66A090F8EF3C}"/>
              </a:ext>
            </a:extLst>
          </p:cNvPr>
          <p:cNvSpPr/>
          <p:nvPr/>
        </p:nvSpPr>
        <p:spPr bwMode="gray">
          <a:xfrm>
            <a:off x="991400"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300 </a:t>
            </a:r>
            <a:r>
              <a:rPr lang="en-US" altLang="zh-CN"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23" name="直接箭头连接符 22"/>
          <p:cNvCxnSpPr/>
          <p:nvPr/>
        </p:nvCxnSpPr>
        <p:spPr bwMode="gray">
          <a:xfrm flipH="1">
            <a:off x="2363000" y="3131396"/>
            <a:ext cx="1" cy="483025"/>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p:cNvCxnSpPr/>
          <p:nvPr/>
        </p:nvCxnSpPr>
        <p:spPr bwMode="gray">
          <a:xfrm>
            <a:off x="2363000" y="4110211"/>
            <a:ext cx="0" cy="711925"/>
          </a:xfrm>
          <a:prstGeom prst="straightConnector1">
            <a:avLst/>
          </a:prstGeom>
          <a:noFill/>
          <a:ln w="19050" cap="flat" cmpd="sng" algn="ctr">
            <a:solidFill>
              <a:schemeClr val="tx1"/>
            </a:solidFill>
            <a:prstDash val="solid"/>
            <a:round/>
            <a:headEnd type="none" w="med" len="med"/>
            <a:tailEnd type="triangle"/>
          </a:ln>
          <a:effectLst/>
        </p:spPr>
      </p:cxnSp>
      <p:sp>
        <p:nvSpPr>
          <p:cNvPr id="29" name="文本占位符 112"/>
          <p:cNvSpPr txBox="1">
            <a:spLocks/>
          </p:cNvSpPr>
          <p:nvPr/>
        </p:nvSpPr>
        <p:spPr bwMode="gray">
          <a:xfrm>
            <a:off x="563703" y="5563329"/>
            <a:ext cx="3598593" cy="6912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Add a new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 which is placed preceding original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563702"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additive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563703"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4272523"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overwrite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4272524"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7929914" y="1788657"/>
            <a:ext cx="3598594"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none overwrite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7929914" y="2208464"/>
            <a:ext cx="3598594" cy="41413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112"/>
          <p:cNvSpPr txBox="1">
            <a:spLocks/>
          </p:cNvSpPr>
          <p:nvPr/>
        </p:nvSpPr>
        <p:spPr bwMode="gray">
          <a:xfrm>
            <a:off x="4272525" y="5563329"/>
            <a:ext cx="3476854" cy="46571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Replace the existing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 with a new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圆角 52">
            <a:extLst>
              <a:ext uri="{FF2B5EF4-FFF2-40B4-BE49-F238E27FC236}">
                <a16:creationId xmlns:a16="http://schemas.microsoft.com/office/drawing/2014/main" xmlns="" id="{70ADCB91-E11A-40F5-B977-66A090F8EF3C}"/>
              </a:ext>
            </a:extLst>
          </p:cNvPr>
          <p:cNvSpPr/>
          <p:nvPr/>
        </p:nvSpPr>
        <p:spPr bwMode="gray">
          <a:xfrm>
            <a:off x="4700221"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a:latin typeface="Huawei Sans" panose="020C0503030203020204" pitchFamily="34" charset="0"/>
                <a:ea typeface="方正兰亭黑简体" panose="02000000000000000000" pitchFamily="2" charset="-122"/>
                <a:sym typeface="Huawei Sans" panose="020C0503030203020204" pitchFamily="34" charset="0"/>
              </a:rPr>
              <a:t>AS_Path: 100 200 300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4700221" y="3622916"/>
            <a:ext cx="2743200" cy="478800"/>
          </a:xfrm>
          <a:prstGeom prst="rect">
            <a:avLst/>
          </a:prstGeom>
          <a:solidFill>
            <a:srgbClr val="F4FBFE"/>
          </a:solidFill>
          <a:ln>
            <a:solidFill>
              <a:srgbClr val="99DFF9"/>
            </a:solidFill>
          </a:ln>
        </p:spPr>
        <p:txBody>
          <a:bodyPr wrap="square" rtlCol="0" anchor="ctr">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as-path 400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overwrite</a:t>
            </a:r>
            <a:endParaRPr lang="en-US"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圆角 52">
            <a:extLst>
              <a:ext uri="{FF2B5EF4-FFF2-40B4-BE49-F238E27FC236}">
                <a16:creationId xmlns:a16="http://schemas.microsoft.com/office/drawing/2014/main" xmlns="" id="{70ADCB91-E11A-40F5-B977-66A090F8EF3C}"/>
              </a:ext>
            </a:extLst>
          </p:cNvPr>
          <p:cNvSpPr/>
          <p:nvPr/>
        </p:nvSpPr>
        <p:spPr bwMode="gray">
          <a:xfrm>
            <a:off x="4700221"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cxnSp>
        <p:nvCxnSpPr>
          <p:cNvPr id="55" name="直接箭头连接符 54"/>
          <p:cNvCxnSpPr/>
          <p:nvPr/>
        </p:nvCxnSpPr>
        <p:spPr bwMode="gray">
          <a:xfrm flipH="1">
            <a:off x="6071821" y="3131396"/>
            <a:ext cx="1" cy="483025"/>
          </a:xfrm>
          <a:prstGeom prst="straightConnector1">
            <a:avLst/>
          </a:prstGeom>
          <a:noFill/>
          <a:ln w="19050" cap="flat" cmpd="sng" algn="ctr">
            <a:solidFill>
              <a:schemeClr val="tx1"/>
            </a:solidFill>
            <a:prstDash val="solid"/>
            <a:round/>
            <a:headEnd type="none" w="med" len="med"/>
            <a:tailEnd type="triangle"/>
          </a:ln>
          <a:effectLst/>
        </p:spPr>
      </p:cxnSp>
      <p:cxnSp>
        <p:nvCxnSpPr>
          <p:cNvPr id="56" name="直接箭头连接符 55"/>
          <p:cNvCxnSpPr/>
          <p:nvPr/>
        </p:nvCxnSpPr>
        <p:spPr bwMode="gray">
          <a:xfrm>
            <a:off x="6071821" y="4110211"/>
            <a:ext cx="1" cy="711925"/>
          </a:xfrm>
          <a:prstGeom prst="straightConnector1">
            <a:avLst/>
          </a:prstGeom>
          <a:noFill/>
          <a:ln w="19050" cap="flat" cmpd="sng" algn="ctr">
            <a:solidFill>
              <a:schemeClr val="tx1"/>
            </a:solidFill>
            <a:prstDash val="solid"/>
            <a:round/>
            <a:headEnd type="none" w="med" len="med"/>
            <a:tailEnd type="triangle"/>
          </a:ln>
          <a:effectLst/>
        </p:spPr>
      </p:cxnSp>
      <p:sp>
        <p:nvSpPr>
          <p:cNvPr id="64" name="矩形 63"/>
          <p:cNvSpPr/>
          <p:nvPr/>
        </p:nvSpPr>
        <p:spPr bwMode="gray">
          <a:xfrm>
            <a:off x="8357611" y="3622917"/>
            <a:ext cx="2743200" cy="4788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apply as-path </a:t>
            </a:r>
            <a:r>
              <a:rPr lang="en-US" sz="14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none</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overwrite</a:t>
            </a:r>
            <a:endParaRPr lang="en-US" altLang="zh-CN" sz="1400"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矩形: 圆角 52">
            <a:extLst>
              <a:ext uri="{FF2B5EF4-FFF2-40B4-BE49-F238E27FC236}">
                <a16:creationId xmlns:a16="http://schemas.microsoft.com/office/drawing/2014/main" xmlns="" id="{70ADCB91-E11A-40F5-B977-66A090F8EF3C}"/>
              </a:ext>
            </a:extLst>
          </p:cNvPr>
          <p:cNvSpPr/>
          <p:nvPr/>
        </p:nvSpPr>
        <p:spPr bwMode="gray">
          <a:xfrm>
            <a:off x="8357611" y="4830633"/>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a:latin typeface="Huawei Sans" panose="020C0503030203020204" pitchFamily="34" charset="0"/>
                <a:ea typeface="方正兰亭黑简体" panose="02000000000000000000" pitchFamily="2" charset="-122"/>
                <a:sym typeface="Huawei Sans" panose="020C0503030203020204" pitchFamily="34" charset="0"/>
              </a:rPr>
              <a:t>AS_Path: </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bwMode="gray">
          <a:xfrm>
            <a:off x="9729211" y="3137044"/>
            <a:ext cx="0" cy="471730"/>
          </a:xfrm>
          <a:prstGeom prst="straightConnector1">
            <a:avLst/>
          </a:prstGeom>
          <a:noFill/>
          <a:ln w="19050" cap="flat" cmpd="sng" algn="ctr">
            <a:solidFill>
              <a:schemeClr val="tx1"/>
            </a:solidFill>
            <a:prstDash val="solid"/>
            <a:round/>
            <a:headEnd type="none" w="med" len="med"/>
            <a:tailEnd type="triangle"/>
          </a:ln>
          <a:effectLst/>
        </p:spPr>
      </p:cxnSp>
      <p:cxnSp>
        <p:nvCxnSpPr>
          <p:cNvPr id="69" name="直接箭头连接符 68"/>
          <p:cNvCxnSpPr/>
          <p:nvPr/>
        </p:nvCxnSpPr>
        <p:spPr bwMode="gray">
          <a:xfrm>
            <a:off x="9729211" y="4115860"/>
            <a:ext cx="0" cy="700631"/>
          </a:xfrm>
          <a:prstGeom prst="straightConnector1">
            <a:avLst/>
          </a:prstGeom>
          <a:noFill/>
          <a:ln w="19050" cap="flat" cmpd="sng" algn="ctr">
            <a:solidFill>
              <a:schemeClr val="tx1"/>
            </a:solidFill>
            <a:prstDash val="solid"/>
            <a:round/>
            <a:headEnd type="none" w="med" len="med"/>
            <a:tailEnd type="triangle"/>
          </a:ln>
          <a:effectLst/>
        </p:spPr>
      </p:cxnSp>
      <p:sp>
        <p:nvSpPr>
          <p:cNvPr id="70" name="文本占位符 112"/>
          <p:cNvSpPr txBox="1">
            <a:spLocks/>
          </p:cNvSpPr>
          <p:nvPr/>
        </p:nvSpPr>
        <p:spPr bwMode="gray">
          <a:xfrm>
            <a:off x="7929913" y="5563329"/>
            <a:ext cx="3598595" cy="46571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Delete the existing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圆角 52">
            <a:extLst>
              <a:ext uri="{FF2B5EF4-FFF2-40B4-BE49-F238E27FC236}">
                <a16:creationId xmlns:a16="http://schemas.microsoft.com/office/drawing/2014/main" xmlns="" id="{70ADCB91-E11A-40F5-B977-66A090F8EF3C}"/>
              </a:ext>
            </a:extLst>
          </p:cNvPr>
          <p:cNvSpPr/>
          <p:nvPr/>
        </p:nvSpPr>
        <p:spPr bwMode="gray">
          <a:xfrm>
            <a:off x="8357611" y="2644101"/>
            <a:ext cx="2743200" cy="478800"/>
          </a:xfrm>
          <a:prstGeom prst="roundRect">
            <a:avLst>
              <a:gd name="adj" fmla="val 312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400" b="1"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 100 200 300</a:t>
            </a:r>
          </a:p>
        </p:txBody>
      </p:sp>
      <p:sp>
        <p:nvSpPr>
          <p:cNvPr id="43" name="五边形 42"/>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13352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968105"/>
            <a:ext cx="11306175" cy="2413644"/>
          </a:xfrm>
        </p:spPr>
        <p:txBody>
          <a:bodyPr/>
          <a:lstStyle/>
          <a:p>
            <a:r>
              <a:rPr lang="en-US" altLang="zh-CN" sz="1800" smtClean="0">
                <a:sym typeface="Huawei Sans" panose="020C0503030203020204" pitchFamily="34" charset="0"/>
              </a:rPr>
              <a:t>This attribute is a well-known mandatory attribute and identifies the origin of a BGP route. As described in the table, the Origin attribute is classified into three types based on the mode in which routes are imported to BGP.</a:t>
            </a:r>
          </a:p>
          <a:p>
            <a:r>
              <a:rPr lang="en-US" altLang="zh-CN" sz="1800" smtClean="0">
                <a:sym typeface="Huawei Sans" panose="020C0503030203020204" pitchFamily="34" charset="0"/>
              </a:rPr>
              <a:t>If multiple routes with different Origin attributes are destined for the same destination and other conditions are the same, routes with Origin attributes of IGP, EGP, and Incomplete are in descending order of priority.</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Origin</a:t>
            </a:r>
            <a:endParaRPr lang="en-US" altLang="zh-CN" dirty="0">
              <a:sym typeface="Huawei Sans" panose="020C0503030203020204" pitchFamily="34" charset="0"/>
            </a:endParaRPr>
          </a:p>
        </p:txBody>
      </p:sp>
      <p:graphicFrame>
        <p:nvGraphicFramePr>
          <p:cNvPr id="5" name="Table 3"/>
          <p:cNvGraphicFramePr>
            <a:graphicFrameLocks noGrp="1"/>
          </p:cNvGraphicFramePr>
          <p:nvPr>
            <p:extLst>
              <p:ext uri="{D42A27DB-BD31-4B8C-83A1-F6EECF244321}">
                <p14:modId xmlns:p14="http://schemas.microsoft.com/office/powerpoint/2010/main" val="2052852055"/>
              </p:ext>
            </p:extLst>
          </p:nvPr>
        </p:nvGraphicFramePr>
        <p:xfrm>
          <a:off x="1727185" y="1322142"/>
          <a:ext cx="8737630" cy="2645963"/>
        </p:xfrm>
        <a:graphic>
          <a:graphicData uri="http://schemas.openxmlformats.org/drawingml/2006/table">
            <a:tbl>
              <a:tblPr firstRow="1" bandRow="1">
                <a:tableStyleId>{5940675A-B579-460E-94D1-54222C63F5DA}</a:tableStyleId>
              </a:tblPr>
              <a:tblGrid>
                <a:gridCol w="1221498"/>
                <a:gridCol w="708917"/>
                <a:gridCol w="6807215"/>
              </a:tblGrid>
              <a:tr h="409245">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Flag</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IGP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imported to BGP by the originating BGP router through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network</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 the Origin attribute of the BGP route is IGP.</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EGP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learned through an EGP, the Origin attribute of the BGP route is EGP.</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Incomplete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route is learned in other modes but not the preceding two modes, the Origin attribute is Incomplete. For example, routes are imported to BGP using the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10" name="五边形 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58589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Origin Attribute in the BGP Routing Table</a:t>
            </a:r>
            <a:endParaRPr lang="en-US" dirty="0">
              <a:sym typeface="Huawei Sans" panose="020C0503030203020204" pitchFamily="34" charset="0"/>
            </a:endParaRPr>
          </a:p>
        </p:txBody>
      </p:sp>
      <p:sp>
        <p:nvSpPr>
          <p:cNvPr id="3" name="矩形 2"/>
          <p:cNvSpPr/>
          <p:nvPr/>
        </p:nvSpPr>
        <p:spPr>
          <a:xfrm>
            <a:off x="2585438" y="1690063"/>
            <a:ext cx="7021124" cy="3477875"/>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is 10.0.2.2</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10.0.1.0/24        	10.0.12.1       0          	200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10.0.23.3       0          	100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ectangle 6"/>
          <p:cNvSpPr/>
          <p:nvPr/>
        </p:nvSpPr>
        <p:spPr bwMode="auto">
          <a:xfrm>
            <a:off x="8436022" y="4385283"/>
            <a:ext cx="409575" cy="782655"/>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ectangle 9"/>
          <p:cNvSpPr/>
          <p:nvPr/>
        </p:nvSpPr>
        <p:spPr>
          <a:xfrm>
            <a:off x="8257531" y="5483636"/>
            <a:ext cx="766557" cy="323165"/>
          </a:xfrm>
          <a:prstGeom prst="rect">
            <a:avLst/>
          </a:prstGeom>
        </p:spPr>
        <p:txBody>
          <a:bodyPr wrap="none">
            <a:spAutoFit/>
          </a:bodyPr>
          <a:lstStyle/>
          <a:p>
            <a:pPr fontAlgn="ctr"/>
            <a:r>
              <a:rPr lang="en-US" sz="15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t>
            </a:r>
            <a:endParaRPr lang="en-US"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Straight Arrow Connector 11"/>
          <p:cNvCxnSpPr>
            <a:stCxn id="5" idx="0"/>
            <a:endCxn id="4" idx="2"/>
          </p:cNvCxnSpPr>
          <p:nvPr/>
        </p:nvCxnSpPr>
        <p:spPr bwMode="auto">
          <a:xfrm flipV="1">
            <a:off x="8640810" y="5167938"/>
            <a:ext cx="0" cy="315698"/>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
        <p:nvSpPr>
          <p:cNvPr id="11" name="五边形 10"/>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0431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451877" y="1242452"/>
            <a:ext cx="11306175" cy="5139297"/>
          </a:xfrm>
        </p:spPr>
        <p:txBody>
          <a:bodyPr/>
          <a:lstStyle/>
          <a:p>
            <a:r>
              <a:rPr lang="en-US" sz="1800" smtClean="0">
                <a:sym typeface="Huawei Sans" panose="020C0503030203020204" pitchFamily="34" charset="0"/>
              </a:rPr>
              <a:t>This attribute is a well-known mandatory attribute and is used to specify the next-hop address to the destination network.</a:t>
            </a:r>
          </a:p>
          <a:p>
            <a:r>
              <a:rPr lang="en-US" sz="1800" smtClean="0">
                <a:sym typeface="Huawei Sans" panose="020C0503030203020204" pitchFamily="34" charset="0"/>
              </a:rPr>
              <a:t>After a router learns a BGP route, it checks the Next_Hop attribute of the BGP route. The Next_Hop attribute (IP address) must be reachable on the local router. If the Next_Hop attribute is unreachable, the BGP route is unavailable.</a:t>
            </a:r>
          </a:p>
          <a:p>
            <a:r>
              <a:rPr lang="en-US" sz="1800" smtClean="0">
                <a:sym typeface="Huawei Sans" panose="020C0503030203020204" pitchFamily="34" charset="0"/>
              </a:rPr>
              <a:t>The rules for setting the default Next_Hop attribute of BGP routes in different scenarios are as follows:</a:t>
            </a:r>
            <a:endParaRPr lang="en-US" altLang="zh-CN" sz="1800" smtClean="0">
              <a:sym typeface="Huawei Sans" panose="020C0503030203020204" pitchFamily="34" charset="0"/>
            </a:endParaRPr>
          </a:p>
          <a:p>
            <a:pPr lvl="1"/>
            <a:r>
              <a:rPr lang="en-US" sz="1600" smtClean="0">
                <a:sym typeface="Huawei Sans" panose="020C0503030203020204" pitchFamily="34" charset="0"/>
              </a:rPr>
              <a:t>When advertising a BGP route to its EBGP peer, a router sets the Next_Hop attribute of the route to </a:t>
            </a:r>
            <a:r>
              <a:rPr lang="en-US" altLang="zh-CN" sz="1600" smtClean="0">
                <a:sym typeface="Huawei Sans" panose="020C0503030203020204" pitchFamily="34" charset="0"/>
              </a:rPr>
              <a:t>the source IP address of a TCP connection</a:t>
            </a:r>
            <a:r>
              <a:rPr lang="en-US" sz="1600" smtClean="0">
                <a:sym typeface="Huawei Sans" panose="020C0503030203020204" pitchFamily="34" charset="0"/>
              </a:rPr>
              <a:t>.</a:t>
            </a:r>
            <a:endParaRPr lang="en-US" altLang="zh-CN" sz="1600" smtClean="0">
              <a:sym typeface="Huawei Sans" panose="020C0503030203020204" pitchFamily="34" charset="0"/>
            </a:endParaRPr>
          </a:p>
          <a:p>
            <a:pPr lvl="1"/>
            <a:r>
              <a:rPr lang="en-US" altLang="zh-CN" sz="1600" smtClean="0">
                <a:sym typeface="Huawei Sans" panose="020C0503030203020204" pitchFamily="34" charset="0"/>
              </a:rPr>
              <a:t>When receiving a BGP route advertised by an EBGP peer, the router does not change the Next_Hop attribute of the route that is advertised to its IBGP peer</a:t>
            </a:r>
            <a:r>
              <a:rPr lang="en-US" sz="1600" smtClean="0">
                <a:sym typeface="Huawei Sans" panose="020C0503030203020204" pitchFamily="34" charset="0"/>
              </a:rPr>
              <a:t>.</a:t>
            </a:r>
          </a:p>
          <a:p>
            <a:pPr lvl="1"/>
            <a:r>
              <a:rPr lang="en-US" sz="1600" smtClean="0">
                <a:sym typeface="Huawei Sans" panose="020C0503030203020204" pitchFamily="34" charset="0"/>
              </a:rPr>
              <a:t>If a router receives a BGP route whose Next_Hop value is on the same network segment as the EBGP peer, the router retains the Next_Hop value of the route and advertises the route to its BGP peer.</a:t>
            </a:r>
          </a:p>
          <a:p>
            <a:pPr lvl="1"/>
            <a:endParaRPr lang="en-US" altLang="zh-CN" sz="1600" smtClean="0">
              <a:sym typeface="Huawei Sans" panose="020C0503030203020204" pitchFamily="34" charset="0"/>
            </a:endParaRPr>
          </a:p>
          <a:p>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Next_Hop</a:t>
            </a:r>
            <a:endParaRPr lang="en-US" altLang="zh-CN" dirty="0">
              <a:sym typeface="Huawei Sans" panose="020C0503030203020204" pitchFamily="34" charset="0"/>
            </a:endParaRPr>
          </a:p>
        </p:txBody>
      </p:sp>
      <p:sp>
        <p:nvSpPr>
          <p:cNvPr id="10" name="五边形 9"/>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53810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499411"/>
            <a:ext cx="11306175" cy="882338"/>
          </a:xfrm>
        </p:spPr>
        <p:txBody>
          <a:bodyPr/>
          <a:lstStyle/>
          <a:p>
            <a:pPr marL="0" indent="0">
              <a:buNone/>
            </a:pPr>
            <a:r>
              <a:rPr lang="en-US" altLang="zh-CN" sz="1800" dirty="0" smtClean="0">
                <a:sym typeface="Huawei Sans" panose="020C0503030203020204" pitchFamily="34" charset="0"/>
              </a:rPr>
              <a:t>When advertising a BGP route to its EBGP peer, a router sets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of the route to the source IP address of a TCP connection.</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(1)</a:t>
            </a:r>
            <a:endParaRPr lang="en-US" altLang="zh-CN" dirty="0">
              <a:sym typeface="Huawei Sans" panose="020C0503030203020204" pitchFamily="34" charset="0"/>
            </a:endParaRPr>
          </a:p>
        </p:txBody>
      </p:sp>
      <p:sp>
        <p:nvSpPr>
          <p:cNvPr id="27" name="TextBox 120">
            <a:extLst>
              <a:ext uri="{FF2B5EF4-FFF2-40B4-BE49-F238E27FC236}">
                <a16:creationId xmlns:a16="http://schemas.microsoft.com/office/drawing/2014/main" xmlns="" id="{020D7A1D-EFAD-4C8C-B9DE-D0FAD269B77A}"/>
              </a:ext>
            </a:extLst>
          </p:cNvPr>
          <p:cNvSpPr txBox="1"/>
          <p:nvPr/>
        </p:nvSpPr>
        <p:spPr bwMode="gray">
          <a:xfrm>
            <a:off x="7440617" y="20162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2241438"/>
            <a:ext cx="527350" cy="431467"/>
          </a:xfrm>
          <a:prstGeom prst="rect">
            <a:avLst/>
          </a:prstGeom>
          <a:noFill/>
        </p:spPr>
      </p:pic>
      <p:cxnSp>
        <p:nvCxnSpPr>
          <p:cNvPr id="29" name="直接连接符 28">
            <a:extLst>
              <a:ext uri="{FF2B5EF4-FFF2-40B4-BE49-F238E27FC236}">
                <a16:creationId xmlns:a16="http://schemas.microsoft.com/office/drawing/2014/main" xmlns="" id="{94275FFE-3BE6-4C12-8737-FDFE3456C4A2}"/>
              </a:ext>
            </a:extLst>
          </p:cNvPr>
          <p:cNvCxnSpPr>
            <a:endCxn id="28" idx="3"/>
          </p:cNvCxnSpPr>
          <p:nvPr/>
        </p:nvCxnSpPr>
        <p:spPr bwMode="gray">
          <a:xfrm flipH="1">
            <a:off x="4739861" y="2457172"/>
            <a:ext cx="306501" cy="0"/>
          </a:xfrm>
          <a:prstGeom prst="line">
            <a:avLst/>
          </a:prstGeom>
          <a:noFill/>
          <a:ln w="19050" cap="flat" cmpd="sng" algn="ctr">
            <a:solidFill>
              <a:schemeClr val="bg1">
                <a:lumMod val="50000"/>
              </a:schemeClr>
            </a:solidFill>
            <a:prstDash val="solid"/>
          </a:ln>
          <a:effectLst/>
        </p:spPr>
      </p:cxnSp>
      <p:sp>
        <p:nvSpPr>
          <p:cNvPr id="30" name="任意多边形 29"/>
          <p:cNvSpPr/>
          <p:nvPr/>
        </p:nvSpPr>
        <p:spPr bwMode="gray">
          <a:xfrm>
            <a:off x="3894965" y="1947170"/>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4055816"/>
            <a:ext cx="527350" cy="431467"/>
          </a:xfrm>
          <a:prstGeom prst="rect">
            <a:avLst/>
          </a:prstGeom>
          <a:noFill/>
        </p:spPr>
      </p:pic>
      <p:sp>
        <p:nvSpPr>
          <p:cNvPr id="33" name="TextBox 120">
            <a:extLst>
              <a:ext uri="{FF2B5EF4-FFF2-40B4-BE49-F238E27FC236}">
                <a16:creationId xmlns:a16="http://schemas.microsoft.com/office/drawing/2014/main" xmlns="" id="{020D7A1D-EFAD-4C8C-B9DE-D0FAD269B77A}"/>
              </a:ext>
            </a:extLst>
          </p:cNvPr>
          <p:cNvSpPr txBox="1"/>
          <p:nvPr/>
        </p:nvSpPr>
        <p:spPr bwMode="gray">
          <a:xfrm>
            <a:off x="7440617" y="392457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a16="http://schemas.microsoft.com/office/drawing/2014/main" xmlns="" id="{94275FFE-3BE6-4C12-8737-FDFE3456C4A2}"/>
              </a:ext>
            </a:extLst>
          </p:cNvPr>
          <p:cNvCxnSpPr>
            <a:stCxn id="28" idx="2"/>
            <a:endCxn id="32" idx="0"/>
          </p:cNvCxnSpPr>
          <p:nvPr/>
        </p:nvCxnSpPr>
        <p:spPr bwMode="gray">
          <a:xfrm>
            <a:off x="4476186" y="2672905"/>
            <a:ext cx="0" cy="1382911"/>
          </a:xfrm>
          <a:prstGeom prst="line">
            <a:avLst/>
          </a:prstGeom>
          <a:noFill/>
          <a:ln w="19050" cap="flat" cmpd="sng" algn="ctr">
            <a:solidFill>
              <a:schemeClr val="bg1">
                <a:lumMod val="50000"/>
              </a:schemeClr>
            </a:solidFill>
            <a:prstDash val="solid"/>
          </a:ln>
          <a:effectLst/>
        </p:spPr>
      </p:cxnSp>
      <p:sp>
        <p:nvSpPr>
          <p:cNvPr id="36" name="TextBox 120">
            <a:extLst>
              <a:ext uri="{FF2B5EF4-FFF2-40B4-BE49-F238E27FC236}">
                <a16:creationId xmlns:a16="http://schemas.microsoft.com/office/drawing/2014/main" xmlns="" id="{020D7A1D-EFAD-4C8C-B9DE-D0FAD269B77A}"/>
              </a:ext>
            </a:extLst>
          </p:cNvPr>
          <p:cNvSpPr txBox="1"/>
          <p:nvPr/>
        </p:nvSpPr>
        <p:spPr bwMode="gray">
          <a:xfrm>
            <a:off x="4212511" y="1956219"/>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a16="http://schemas.microsoft.com/office/drawing/2014/main" xmlns="" id="{020D7A1D-EFAD-4C8C-B9DE-D0FAD269B77A}"/>
              </a:ext>
            </a:extLst>
          </p:cNvPr>
          <p:cNvSpPr txBox="1"/>
          <p:nvPr/>
        </p:nvSpPr>
        <p:spPr bwMode="gray">
          <a:xfrm>
            <a:off x="3894966" y="4497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a16="http://schemas.microsoft.com/office/drawing/2014/main" xmlns="" id="{020D7A1D-EFAD-4C8C-B9DE-D0FAD269B77A}"/>
              </a:ext>
            </a:extLst>
          </p:cNvPr>
          <p:cNvSpPr txBox="1"/>
          <p:nvPr/>
        </p:nvSpPr>
        <p:spPr bwMode="gray">
          <a:xfrm>
            <a:off x="6635528" y="4497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p:nvPr/>
        </p:nvCxnSpPr>
        <p:spPr bwMode="gray">
          <a:xfrm flipH="1">
            <a:off x="1253672" y="185986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文本框 40"/>
          <p:cNvSpPr txBox="1"/>
          <p:nvPr/>
        </p:nvSpPr>
        <p:spPr bwMode="gray">
          <a:xfrm>
            <a:off x="1698631" y="170597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2" name="直接连接符 41"/>
          <p:cNvCxnSpPr/>
          <p:nvPr/>
        </p:nvCxnSpPr>
        <p:spPr bwMode="gray">
          <a:xfrm flipV="1">
            <a:off x="4072760" y="2728986"/>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4" name="直接连接符 43">
            <a:extLst>
              <a:ext uri="{FF2B5EF4-FFF2-40B4-BE49-F238E27FC236}">
                <a16:creationId xmlns:a16="http://schemas.microsoft.com/office/drawing/2014/main" xmlns="" id="{94275FFE-3BE6-4C12-8737-FDFE3456C4A2}"/>
              </a:ext>
            </a:extLst>
          </p:cNvPr>
          <p:cNvCxnSpPr>
            <a:stCxn id="32" idx="3"/>
            <a:endCxn id="45" idx="1"/>
          </p:cNvCxnSpPr>
          <p:nvPr/>
        </p:nvCxnSpPr>
        <p:spPr bwMode="gray">
          <a:xfrm>
            <a:off x="4739861" y="4271550"/>
            <a:ext cx="2226404" cy="0"/>
          </a:xfrm>
          <a:prstGeom prst="line">
            <a:avLst/>
          </a:prstGeom>
          <a:noFill/>
          <a:ln w="19050" cap="flat" cmpd="sng" algn="ctr">
            <a:solidFill>
              <a:schemeClr val="bg1">
                <a:lumMod val="50000"/>
              </a:schemeClr>
            </a:solidFill>
            <a:prstDash val="solid"/>
          </a:ln>
          <a:effectLst/>
        </p:spPr>
      </p:cxnSp>
      <p:pic>
        <p:nvPicPr>
          <p:cNvPr id="4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66265" y="4055816"/>
            <a:ext cx="527350" cy="431467"/>
          </a:xfrm>
          <a:prstGeom prst="rect">
            <a:avLst/>
          </a:prstGeom>
          <a:noFill/>
        </p:spPr>
      </p:pic>
      <p:cxnSp>
        <p:nvCxnSpPr>
          <p:cNvPr id="52" name="直接连接符 51">
            <a:extLst>
              <a:ext uri="{FF2B5EF4-FFF2-40B4-BE49-F238E27FC236}">
                <a16:creationId xmlns:a16="http://schemas.microsoft.com/office/drawing/2014/main" xmlns="" id="{94275FFE-3BE6-4C12-8737-FDFE3456C4A2}"/>
              </a:ext>
            </a:extLst>
          </p:cNvPr>
          <p:cNvCxnSpPr/>
          <p:nvPr/>
        </p:nvCxnSpPr>
        <p:spPr bwMode="gray">
          <a:xfrm flipV="1">
            <a:off x="5046361" y="2308281"/>
            <a:ext cx="0" cy="297782"/>
          </a:xfrm>
          <a:prstGeom prst="line">
            <a:avLst/>
          </a:prstGeom>
          <a:noFill/>
          <a:ln w="19050" cap="flat" cmpd="sng" algn="ctr">
            <a:solidFill>
              <a:schemeClr val="bg1">
                <a:lumMod val="50000"/>
              </a:schemeClr>
            </a:solidFill>
            <a:prstDash val="solid"/>
          </a:ln>
          <a:effectLst/>
        </p:spPr>
      </p:cxnSp>
      <p:sp>
        <p:nvSpPr>
          <p:cNvPr id="54" name="文本框 53"/>
          <p:cNvSpPr txBox="1"/>
          <p:nvPr/>
        </p:nvSpPr>
        <p:spPr bwMode="gray">
          <a:xfrm>
            <a:off x="4991105" y="2316418"/>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2" name="任意多边形 61"/>
          <p:cNvSpPr/>
          <p:nvPr/>
        </p:nvSpPr>
        <p:spPr bwMode="gray">
          <a:xfrm>
            <a:off x="3894965" y="3802916"/>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4476185" y="2728985"/>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8" name="文本框 67"/>
          <p:cNvSpPr txBox="1"/>
          <p:nvPr/>
        </p:nvSpPr>
        <p:spPr bwMode="gray">
          <a:xfrm>
            <a:off x="4476184" y="3805695"/>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9" name="文本框 68"/>
          <p:cNvSpPr txBox="1"/>
          <p:nvPr/>
        </p:nvSpPr>
        <p:spPr bwMode="gray">
          <a:xfrm>
            <a:off x="4637647" y="4274329"/>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0" name="文本框 69"/>
          <p:cNvSpPr txBox="1"/>
          <p:nvPr/>
        </p:nvSpPr>
        <p:spPr bwMode="gray">
          <a:xfrm>
            <a:off x="6104617" y="4274329"/>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1" name="表格 70">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1483386279"/>
              </p:ext>
            </p:extLst>
          </p:nvPr>
        </p:nvGraphicFramePr>
        <p:xfrm>
          <a:off x="1836519" y="2960401"/>
          <a:ext cx="1918696" cy="864000"/>
        </p:xfrm>
        <a:graphic>
          <a:graphicData uri="http://schemas.openxmlformats.org/drawingml/2006/table">
            <a:tbl>
              <a:tblPr/>
              <a:tblGrid>
                <a:gridCol w="1918696">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46" name="五边形 45"/>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6331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512158"/>
            <a:ext cx="11306175" cy="869591"/>
          </a:xfrm>
        </p:spPr>
        <p:txBody>
          <a:bodyPr/>
          <a:lstStyle/>
          <a:p>
            <a:pPr marL="0" indent="0">
              <a:buNone/>
            </a:pPr>
            <a:r>
              <a:rPr lang="en-US" altLang="zh-CN" sz="1800" dirty="0" smtClean="0">
                <a:sym typeface="Huawei Sans" panose="020C0503030203020204" pitchFamily="34" charset="0"/>
              </a:rPr>
              <a:t>When receiving a BGP route advertised by an EBGP peer, the router does not change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of the route that is advertised to its IBGP peer.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(2)</a:t>
            </a:r>
            <a:endParaRPr lang="en-US" altLang="zh-CN" dirty="0">
              <a:sym typeface="Huawei Sans" panose="020C0503030203020204" pitchFamily="34" charset="0"/>
            </a:endParaRPr>
          </a:p>
        </p:txBody>
      </p:sp>
      <p:sp>
        <p:nvSpPr>
          <p:cNvPr id="98" name="TextBox 120">
            <a:extLst>
              <a:ext uri="{FF2B5EF4-FFF2-40B4-BE49-F238E27FC236}">
                <a16:creationId xmlns:a16="http://schemas.microsoft.com/office/drawing/2014/main" xmlns="" id="{020D7A1D-EFAD-4C8C-B9DE-D0FAD269B77A}"/>
              </a:ext>
            </a:extLst>
          </p:cNvPr>
          <p:cNvSpPr txBox="1"/>
          <p:nvPr/>
        </p:nvSpPr>
        <p:spPr bwMode="gray">
          <a:xfrm>
            <a:off x="7440617" y="166479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1889972"/>
            <a:ext cx="527350" cy="431467"/>
          </a:xfrm>
          <a:prstGeom prst="rect">
            <a:avLst/>
          </a:prstGeom>
          <a:noFill/>
        </p:spPr>
      </p:pic>
      <p:cxnSp>
        <p:nvCxnSpPr>
          <p:cNvPr id="100" name="直接连接符 99">
            <a:extLst>
              <a:ext uri="{FF2B5EF4-FFF2-40B4-BE49-F238E27FC236}">
                <a16:creationId xmlns:a16="http://schemas.microsoft.com/office/drawing/2014/main" xmlns="" id="{94275FFE-3BE6-4C12-8737-FDFE3456C4A2}"/>
              </a:ext>
            </a:extLst>
          </p:cNvPr>
          <p:cNvCxnSpPr>
            <a:endCxn id="99" idx="3"/>
          </p:cNvCxnSpPr>
          <p:nvPr/>
        </p:nvCxnSpPr>
        <p:spPr bwMode="gray">
          <a:xfrm flipH="1">
            <a:off x="4739861" y="2105706"/>
            <a:ext cx="306501" cy="0"/>
          </a:xfrm>
          <a:prstGeom prst="line">
            <a:avLst/>
          </a:prstGeom>
          <a:noFill/>
          <a:ln w="19050" cap="flat" cmpd="sng" algn="ctr">
            <a:solidFill>
              <a:schemeClr val="bg1">
                <a:lumMod val="50000"/>
              </a:schemeClr>
            </a:solidFill>
            <a:prstDash val="solid"/>
          </a:ln>
          <a:effectLst/>
        </p:spPr>
      </p:cxnSp>
      <p:sp>
        <p:nvSpPr>
          <p:cNvPr id="101" name="任意多边形 100"/>
          <p:cNvSpPr/>
          <p:nvPr/>
        </p:nvSpPr>
        <p:spPr bwMode="gray">
          <a:xfrm>
            <a:off x="3894965" y="1595704"/>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3704350"/>
            <a:ext cx="527350" cy="431467"/>
          </a:xfrm>
          <a:prstGeom prst="rect">
            <a:avLst/>
          </a:prstGeom>
          <a:noFill/>
        </p:spPr>
      </p:pic>
      <p:sp>
        <p:nvSpPr>
          <p:cNvPr id="103" name="TextBox 120">
            <a:extLst>
              <a:ext uri="{FF2B5EF4-FFF2-40B4-BE49-F238E27FC236}">
                <a16:creationId xmlns:a16="http://schemas.microsoft.com/office/drawing/2014/main" xmlns="" id="{020D7A1D-EFAD-4C8C-B9DE-D0FAD269B77A}"/>
              </a:ext>
            </a:extLst>
          </p:cNvPr>
          <p:cNvSpPr txBox="1"/>
          <p:nvPr/>
        </p:nvSpPr>
        <p:spPr bwMode="gray">
          <a:xfrm>
            <a:off x="7440617" y="357310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a:extLst>
              <a:ext uri="{FF2B5EF4-FFF2-40B4-BE49-F238E27FC236}">
                <a16:creationId xmlns:a16="http://schemas.microsoft.com/office/drawing/2014/main" xmlns="" id="{94275FFE-3BE6-4C12-8737-FDFE3456C4A2}"/>
              </a:ext>
            </a:extLst>
          </p:cNvPr>
          <p:cNvCxnSpPr>
            <a:stCxn id="99" idx="2"/>
            <a:endCxn id="102" idx="0"/>
          </p:cNvCxnSpPr>
          <p:nvPr/>
        </p:nvCxnSpPr>
        <p:spPr bwMode="gray">
          <a:xfrm>
            <a:off x="4476186" y="2321439"/>
            <a:ext cx="0" cy="1382911"/>
          </a:xfrm>
          <a:prstGeom prst="line">
            <a:avLst/>
          </a:prstGeom>
          <a:noFill/>
          <a:ln w="19050" cap="flat" cmpd="sng" algn="ctr">
            <a:solidFill>
              <a:schemeClr val="bg1">
                <a:lumMod val="50000"/>
              </a:schemeClr>
            </a:solidFill>
            <a:prstDash val="solid"/>
          </a:ln>
          <a:effectLst/>
        </p:spPr>
      </p:cxnSp>
      <p:sp>
        <p:nvSpPr>
          <p:cNvPr id="105" name="TextBox 120">
            <a:extLst>
              <a:ext uri="{FF2B5EF4-FFF2-40B4-BE49-F238E27FC236}">
                <a16:creationId xmlns:a16="http://schemas.microsoft.com/office/drawing/2014/main" xmlns="" id="{020D7A1D-EFAD-4C8C-B9DE-D0FAD269B77A}"/>
              </a:ext>
            </a:extLst>
          </p:cNvPr>
          <p:cNvSpPr txBox="1"/>
          <p:nvPr/>
        </p:nvSpPr>
        <p:spPr bwMode="gray">
          <a:xfrm>
            <a:off x="4212511" y="1604753"/>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20">
            <a:extLst>
              <a:ext uri="{FF2B5EF4-FFF2-40B4-BE49-F238E27FC236}">
                <a16:creationId xmlns:a16="http://schemas.microsoft.com/office/drawing/2014/main" xmlns="" id="{020D7A1D-EFAD-4C8C-B9DE-D0FAD269B77A}"/>
              </a:ext>
            </a:extLst>
          </p:cNvPr>
          <p:cNvSpPr txBox="1"/>
          <p:nvPr/>
        </p:nvSpPr>
        <p:spPr bwMode="gray">
          <a:xfrm>
            <a:off x="3894966" y="414580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a16="http://schemas.microsoft.com/office/drawing/2014/main" xmlns="" id="{020D7A1D-EFAD-4C8C-B9DE-D0FAD269B77A}"/>
              </a:ext>
            </a:extLst>
          </p:cNvPr>
          <p:cNvSpPr txBox="1"/>
          <p:nvPr/>
        </p:nvSpPr>
        <p:spPr bwMode="gray">
          <a:xfrm>
            <a:off x="6635528" y="414580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连接符 107"/>
          <p:cNvCxnSpPr/>
          <p:nvPr/>
        </p:nvCxnSpPr>
        <p:spPr bwMode="gray">
          <a:xfrm flipH="1">
            <a:off x="1253672" y="15083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09" name="文本框 108"/>
          <p:cNvSpPr txBox="1"/>
          <p:nvPr/>
        </p:nvSpPr>
        <p:spPr bwMode="gray">
          <a:xfrm>
            <a:off x="1698631" y="13545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10" name="直接连接符 109"/>
          <p:cNvCxnSpPr/>
          <p:nvPr/>
        </p:nvCxnSpPr>
        <p:spPr bwMode="gray">
          <a:xfrm flipH="1">
            <a:off x="5317539" y="4344940"/>
            <a:ext cx="109273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11" name="直接连接符 110">
            <a:extLst>
              <a:ext uri="{FF2B5EF4-FFF2-40B4-BE49-F238E27FC236}">
                <a16:creationId xmlns:a16="http://schemas.microsoft.com/office/drawing/2014/main" xmlns="" id="{94275FFE-3BE6-4C12-8737-FDFE3456C4A2}"/>
              </a:ext>
            </a:extLst>
          </p:cNvPr>
          <p:cNvCxnSpPr>
            <a:stCxn id="102" idx="3"/>
            <a:endCxn id="112" idx="1"/>
          </p:cNvCxnSpPr>
          <p:nvPr/>
        </p:nvCxnSpPr>
        <p:spPr bwMode="gray">
          <a:xfrm>
            <a:off x="4739861" y="3920084"/>
            <a:ext cx="2226404" cy="0"/>
          </a:xfrm>
          <a:prstGeom prst="line">
            <a:avLst/>
          </a:prstGeom>
          <a:noFill/>
          <a:ln w="19050" cap="flat" cmpd="sng" algn="ctr">
            <a:solidFill>
              <a:schemeClr val="bg1">
                <a:lumMod val="50000"/>
              </a:schemeClr>
            </a:solidFill>
            <a:prstDash val="solid"/>
          </a:ln>
          <a:effectLst/>
        </p:spPr>
      </p:cxnSp>
      <p:pic>
        <p:nvPicPr>
          <p:cNvPr id="1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66265" y="3704350"/>
            <a:ext cx="527350" cy="431467"/>
          </a:xfrm>
          <a:prstGeom prst="rect">
            <a:avLst/>
          </a:prstGeom>
          <a:noFill/>
        </p:spPr>
      </p:pic>
      <p:cxnSp>
        <p:nvCxnSpPr>
          <p:cNvPr id="113" name="直接连接符 112">
            <a:extLst>
              <a:ext uri="{FF2B5EF4-FFF2-40B4-BE49-F238E27FC236}">
                <a16:creationId xmlns:a16="http://schemas.microsoft.com/office/drawing/2014/main" xmlns="" id="{94275FFE-3BE6-4C12-8737-FDFE3456C4A2}"/>
              </a:ext>
            </a:extLst>
          </p:cNvPr>
          <p:cNvCxnSpPr/>
          <p:nvPr/>
        </p:nvCxnSpPr>
        <p:spPr bwMode="gray">
          <a:xfrm flipV="1">
            <a:off x="5046361" y="1956815"/>
            <a:ext cx="0" cy="297782"/>
          </a:xfrm>
          <a:prstGeom prst="line">
            <a:avLst/>
          </a:prstGeom>
          <a:noFill/>
          <a:ln w="19050" cap="flat" cmpd="sng" algn="ctr">
            <a:solidFill>
              <a:schemeClr val="bg1">
                <a:lumMod val="50000"/>
              </a:schemeClr>
            </a:solidFill>
            <a:prstDash val="solid"/>
          </a:ln>
          <a:effectLst/>
        </p:spPr>
      </p:cxnSp>
      <p:sp>
        <p:nvSpPr>
          <p:cNvPr id="114" name="文本框 113"/>
          <p:cNvSpPr txBox="1"/>
          <p:nvPr/>
        </p:nvSpPr>
        <p:spPr bwMode="gray">
          <a:xfrm>
            <a:off x="4991105" y="1964952"/>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5" name="任意多边形 114"/>
          <p:cNvSpPr/>
          <p:nvPr/>
        </p:nvSpPr>
        <p:spPr bwMode="gray">
          <a:xfrm>
            <a:off x="3894965" y="3451450"/>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476185" y="2377519"/>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7" name="文本框 116"/>
          <p:cNvSpPr txBox="1"/>
          <p:nvPr/>
        </p:nvSpPr>
        <p:spPr bwMode="gray">
          <a:xfrm>
            <a:off x="4637647" y="3922863"/>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18" name="文本框 117"/>
          <p:cNvSpPr txBox="1"/>
          <p:nvPr/>
        </p:nvSpPr>
        <p:spPr bwMode="gray">
          <a:xfrm>
            <a:off x="6104617" y="3922863"/>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119" name="表格 118">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3561783737"/>
              </p:ext>
            </p:extLst>
          </p:nvPr>
        </p:nvGraphicFramePr>
        <p:xfrm>
          <a:off x="4976871" y="4503851"/>
          <a:ext cx="1918696" cy="864000"/>
        </p:xfrm>
        <a:graphic>
          <a:graphicData uri="http://schemas.openxmlformats.org/drawingml/2006/table">
            <a:tbl>
              <a:tblPr/>
              <a:tblGrid>
                <a:gridCol w="1918696">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20" name="文本框 119"/>
          <p:cNvSpPr txBox="1"/>
          <p:nvPr/>
        </p:nvSpPr>
        <p:spPr bwMode="gray">
          <a:xfrm>
            <a:off x="4476184" y="3454229"/>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21" name="直接连接符 120"/>
          <p:cNvCxnSpPr/>
          <p:nvPr/>
        </p:nvCxnSpPr>
        <p:spPr bwMode="gray">
          <a:xfrm flipV="1">
            <a:off x="4072760" y="2373054"/>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122" name="表格 121">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3526485559"/>
              </p:ext>
            </p:extLst>
          </p:nvPr>
        </p:nvGraphicFramePr>
        <p:xfrm>
          <a:off x="1836519" y="2604469"/>
          <a:ext cx="1918696" cy="864000"/>
        </p:xfrm>
        <a:graphic>
          <a:graphicData uri="http://schemas.openxmlformats.org/drawingml/2006/table">
            <a:tbl>
              <a:tblPr/>
              <a:tblGrid>
                <a:gridCol w="1918696">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3" name="五边形 32"/>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06739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a:xfrm>
            <a:off x="451877" y="5498951"/>
            <a:ext cx="11306175" cy="882798"/>
          </a:xfrm>
        </p:spPr>
        <p:txBody>
          <a:bodyPr/>
          <a:lstStyle/>
          <a:p>
            <a:pPr marL="0" indent="0">
              <a:buNone/>
            </a:pPr>
            <a:r>
              <a:rPr lang="en-US" altLang="zh-CN" sz="1800" smtClean="0">
                <a:sym typeface="Huawei Sans" panose="020C0503030203020204" pitchFamily="34" charset="0"/>
              </a:rPr>
              <a:t>If a router receives a BGP route whose Next_Hop value is on the same network segment as the EBGP peer, the router retains the Next_Hop value of the route and advertises the route to its BGP peer.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Next_Hop (3)</a:t>
            </a:r>
            <a:endParaRPr lang="en-US" altLang="zh-CN" dirty="0">
              <a:sym typeface="Huawei Sans" panose="020C0503030203020204" pitchFamily="34" charset="0"/>
            </a:endParaRPr>
          </a:p>
        </p:txBody>
      </p:sp>
      <p:sp>
        <p:nvSpPr>
          <p:cNvPr id="3" name="TextBox 120">
            <a:extLst>
              <a:ext uri="{FF2B5EF4-FFF2-40B4-BE49-F238E27FC236}">
                <a16:creationId xmlns:a16="http://schemas.microsoft.com/office/drawing/2014/main" xmlns="" id="{020D7A1D-EFAD-4C8C-B9DE-D0FAD269B77A}"/>
              </a:ext>
            </a:extLst>
          </p:cNvPr>
          <p:cNvSpPr txBox="1"/>
          <p:nvPr/>
        </p:nvSpPr>
        <p:spPr bwMode="gray">
          <a:xfrm>
            <a:off x="3894965" y="175956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13267" y="2040983"/>
            <a:ext cx="527350" cy="431467"/>
          </a:xfrm>
          <a:prstGeom prst="rect">
            <a:avLst/>
          </a:prstGeom>
          <a:noFill/>
        </p:spPr>
      </p:pic>
      <p:cxnSp>
        <p:nvCxnSpPr>
          <p:cNvPr id="5" name="直接连接符 4">
            <a:extLst>
              <a:ext uri="{FF2B5EF4-FFF2-40B4-BE49-F238E27FC236}">
                <a16:creationId xmlns:a16="http://schemas.microsoft.com/office/drawing/2014/main" xmlns="" id="{94275FFE-3BE6-4C12-8737-FDFE3456C4A2}"/>
              </a:ext>
            </a:extLst>
          </p:cNvPr>
          <p:cNvCxnSpPr>
            <a:endCxn id="4" idx="3"/>
          </p:cNvCxnSpPr>
          <p:nvPr/>
        </p:nvCxnSpPr>
        <p:spPr bwMode="gray">
          <a:xfrm flipH="1">
            <a:off x="7440617" y="2256717"/>
            <a:ext cx="30650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3894965" y="1746715"/>
            <a:ext cx="4882451"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020D7A1D-EFAD-4C8C-B9DE-D0FAD269B77A}"/>
              </a:ext>
            </a:extLst>
          </p:cNvPr>
          <p:cNvSpPr txBox="1"/>
          <p:nvPr/>
        </p:nvSpPr>
        <p:spPr bwMode="gray">
          <a:xfrm>
            <a:off x="3894965" y="399550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a16="http://schemas.microsoft.com/office/drawing/2014/main" xmlns="" id="{94275FFE-3BE6-4C12-8737-FDFE3456C4A2}"/>
              </a:ext>
            </a:extLst>
          </p:cNvPr>
          <p:cNvCxnSpPr>
            <a:stCxn id="4" idx="2"/>
          </p:cNvCxnSpPr>
          <p:nvPr/>
        </p:nvCxnSpPr>
        <p:spPr bwMode="gray">
          <a:xfrm>
            <a:off x="7176942" y="2472450"/>
            <a:ext cx="0" cy="648104"/>
          </a:xfrm>
          <a:prstGeom prst="line">
            <a:avLst/>
          </a:prstGeom>
          <a:noFill/>
          <a:ln w="19050" cap="flat" cmpd="sng" algn="ctr">
            <a:solidFill>
              <a:schemeClr val="bg1">
                <a:lumMod val="50000"/>
              </a:schemeClr>
            </a:solidFill>
            <a:prstDash val="solid"/>
          </a:ln>
          <a:effectLst/>
        </p:spPr>
      </p:cxnSp>
      <p:sp>
        <p:nvSpPr>
          <p:cNvPr id="10" name="TextBox 120">
            <a:extLst>
              <a:ext uri="{FF2B5EF4-FFF2-40B4-BE49-F238E27FC236}">
                <a16:creationId xmlns:a16="http://schemas.microsoft.com/office/drawing/2014/main" xmlns="" id="{020D7A1D-EFAD-4C8C-B9DE-D0FAD269B77A}"/>
              </a:ext>
            </a:extLst>
          </p:cNvPr>
          <p:cNvSpPr txBox="1"/>
          <p:nvPr/>
        </p:nvSpPr>
        <p:spPr bwMode="gray">
          <a:xfrm>
            <a:off x="6913267" y="1755764"/>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5501588" y="429682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flipH="1">
            <a:off x="1253672" y="165940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4" name="文本框 13"/>
          <p:cNvSpPr txBox="1"/>
          <p:nvPr/>
        </p:nvSpPr>
        <p:spPr bwMode="gray">
          <a:xfrm>
            <a:off x="1698631" y="1505518"/>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5" name="直接连接符 14"/>
          <p:cNvCxnSpPr/>
          <p:nvPr/>
        </p:nvCxnSpPr>
        <p:spPr bwMode="gray">
          <a:xfrm>
            <a:off x="5701192" y="2582468"/>
            <a:ext cx="748537"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a16="http://schemas.microsoft.com/office/drawing/2014/main" xmlns="" id="{94275FFE-3BE6-4C12-8737-FDFE3456C4A2}"/>
              </a:ext>
            </a:extLst>
          </p:cNvPr>
          <p:cNvCxnSpPr/>
          <p:nvPr/>
        </p:nvCxnSpPr>
        <p:spPr bwMode="gray">
          <a:xfrm>
            <a:off x="4476185" y="3120554"/>
            <a:ext cx="3079722" cy="0"/>
          </a:xfrm>
          <a:prstGeom prst="line">
            <a:avLst/>
          </a:prstGeom>
          <a:noFill/>
          <a:ln w="19050" cap="flat" cmpd="sng" algn="ctr">
            <a:solidFill>
              <a:schemeClr val="bg1">
                <a:lumMod val="50000"/>
              </a:schemeClr>
            </a:solidFill>
            <a:prstDash val="solid"/>
          </a:ln>
          <a:effectLst/>
        </p:spPr>
      </p:cxnSp>
      <p:pic>
        <p:nvPicPr>
          <p:cNvPr id="1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832325" y="3855361"/>
            <a:ext cx="527350" cy="431467"/>
          </a:xfrm>
          <a:prstGeom prst="rect">
            <a:avLst/>
          </a:prstGeom>
          <a:noFill/>
        </p:spPr>
      </p:pic>
      <p:cxnSp>
        <p:nvCxnSpPr>
          <p:cNvPr id="18" name="直接连接符 17">
            <a:extLst>
              <a:ext uri="{FF2B5EF4-FFF2-40B4-BE49-F238E27FC236}">
                <a16:creationId xmlns:a16="http://schemas.microsoft.com/office/drawing/2014/main" xmlns="" id="{94275FFE-3BE6-4C12-8737-FDFE3456C4A2}"/>
              </a:ext>
            </a:extLst>
          </p:cNvPr>
          <p:cNvCxnSpPr/>
          <p:nvPr/>
        </p:nvCxnSpPr>
        <p:spPr bwMode="gray">
          <a:xfrm flipV="1">
            <a:off x="7747117" y="2107826"/>
            <a:ext cx="0" cy="297782"/>
          </a:xfrm>
          <a:prstGeom prst="line">
            <a:avLst/>
          </a:prstGeom>
          <a:noFill/>
          <a:ln w="19050" cap="flat" cmpd="sng" algn="ctr">
            <a:solidFill>
              <a:schemeClr val="bg1">
                <a:lumMod val="50000"/>
              </a:schemeClr>
            </a:solidFill>
            <a:prstDash val="solid"/>
          </a:ln>
          <a:effectLst/>
        </p:spPr>
      </p:cxnSp>
      <p:sp>
        <p:nvSpPr>
          <p:cNvPr id="19" name="文本框 18"/>
          <p:cNvSpPr txBox="1"/>
          <p:nvPr/>
        </p:nvSpPr>
        <p:spPr bwMode="gray">
          <a:xfrm>
            <a:off x="7691861" y="2115963"/>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0" name="任意多边形 19"/>
          <p:cNvSpPr/>
          <p:nvPr/>
        </p:nvSpPr>
        <p:spPr bwMode="gray">
          <a:xfrm>
            <a:off x="3894965" y="3602461"/>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041254" y="2428529"/>
            <a:ext cx="1021013"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10.0.123.1</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4" name="圆角矩形 23"/>
          <p:cNvSpPr/>
          <p:nvPr/>
        </p:nvSpPr>
        <p:spPr bwMode="gray">
          <a:xfrm>
            <a:off x="7147050" y="4058958"/>
            <a:ext cx="3632463" cy="77582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of the route 10.0.2.0/24 received by R3 is 10.0.123.2.</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820115" y="2040983"/>
            <a:ext cx="527350" cy="431467"/>
          </a:xfrm>
          <a:prstGeom prst="rect">
            <a:avLst/>
          </a:prstGeom>
          <a:noFill/>
        </p:spPr>
      </p:pic>
      <p:cxnSp>
        <p:nvCxnSpPr>
          <p:cNvPr id="32" name="直接连接符 31">
            <a:extLst>
              <a:ext uri="{FF2B5EF4-FFF2-40B4-BE49-F238E27FC236}">
                <a16:creationId xmlns:a16="http://schemas.microsoft.com/office/drawing/2014/main" xmlns="" id="{94275FFE-3BE6-4C12-8737-FDFE3456C4A2}"/>
              </a:ext>
            </a:extLst>
          </p:cNvPr>
          <p:cNvCxnSpPr/>
          <p:nvPr/>
        </p:nvCxnSpPr>
        <p:spPr bwMode="gray">
          <a:xfrm>
            <a:off x="5083789" y="2472450"/>
            <a:ext cx="0" cy="648104"/>
          </a:xfrm>
          <a:prstGeom prst="line">
            <a:avLst/>
          </a:prstGeom>
          <a:noFill/>
          <a:ln w="19050" cap="flat" cmpd="sng" algn="ctr">
            <a:solidFill>
              <a:schemeClr val="bg1">
                <a:lumMod val="50000"/>
              </a:schemeClr>
            </a:solidFill>
            <a:prstDash val="solid"/>
          </a:ln>
          <a:effectLst/>
        </p:spPr>
      </p:cxnSp>
      <p:sp>
        <p:nvSpPr>
          <p:cNvPr id="33" name="TextBox 120">
            <a:extLst>
              <a:ext uri="{FF2B5EF4-FFF2-40B4-BE49-F238E27FC236}">
                <a16:creationId xmlns:a16="http://schemas.microsoft.com/office/drawing/2014/main" xmlns="" id="{020D7A1D-EFAD-4C8C-B9DE-D0FAD269B77A}"/>
              </a:ext>
            </a:extLst>
          </p:cNvPr>
          <p:cNvSpPr txBox="1"/>
          <p:nvPr/>
        </p:nvSpPr>
        <p:spPr bwMode="gray">
          <a:xfrm>
            <a:off x="4820115" y="1755764"/>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a16="http://schemas.microsoft.com/office/drawing/2014/main" xmlns="" id="{94275FFE-3BE6-4C12-8737-FDFE3456C4A2}"/>
              </a:ext>
            </a:extLst>
          </p:cNvPr>
          <p:cNvCxnSpPr>
            <a:endCxn id="17" idx="0"/>
          </p:cNvCxnSpPr>
          <p:nvPr/>
        </p:nvCxnSpPr>
        <p:spPr bwMode="gray">
          <a:xfrm>
            <a:off x="6096000" y="3120554"/>
            <a:ext cx="0" cy="734807"/>
          </a:xfrm>
          <a:prstGeom prst="line">
            <a:avLst/>
          </a:prstGeom>
          <a:noFill/>
          <a:ln w="19050" cap="flat" cmpd="sng" algn="ctr">
            <a:solidFill>
              <a:schemeClr val="bg1">
                <a:lumMod val="50000"/>
              </a:schemeClr>
            </a:solidFill>
            <a:prstDash val="solid"/>
          </a:ln>
          <a:effectLst/>
        </p:spPr>
      </p:cxnSp>
      <p:cxnSp>
        <p:nvCxnSpPr>
          <p:cNvPr id="38" name="直接箭头连接符 37">
            <a:extLst>
              <a:ext uri="{FF2B5EF4-FFF2-40B4-BE49-F238E27FC236}">
                <a16:creationId xmlns:a16="http://schemas.microsoft.com/office/drawing/2014/main" xmlns="" id="{25FFCF9E-B77D-4002-8CAE-8C36C256A152}"/>
              </a:ext>
            </a:extLst>
          </p:cNvPr>
          <p:cNvCxnSpPr>
            <a:cxnSpLocks/>
            <a:stCxn id="31" idx="2"/>
            <a:endCxn id="17" idx="0"/>
          </p:cNvCxnSpPr>
          <p:nvPr/>
        </p:nvCxnSpPr>
        <p:spPr bwMode="gray">
          <a:xfrm>
            <a:off x="5083790" y="2472450"/>
            <a:ext cx="1012210" cy="1382911"/>
          </a:xfrm>
          <a:prstGeom prst="straightConnector1">
            <a:avLst/>
          </a:prstGeom>
          <a:noFill/>
          <a:ln w="25400" cap="flat" cmpd="sng" algn="ctr">
            <a:solidFill>
              <a:srgbClr val="EC7061"/>
            </a:solidFill>
            <a:prstDash val="sysDash"/>
            <a:headEnd type="triangle" w="med" len="med"/>
            <a:tailEnd type="triangle" w="med" len="med"/>
          </a:ln>
          <a:effectLst/>
        </p:spPr>
      </p:cxnSp>
      <p:sp>
        <p:nvSpPr>
          <p:cNvPr id="39" name="TextBox 120">
            <a:extLst>
              <a:ext uri="{FF2B5EF4-FFF2-40B4-BE49-F238E27FC236}">
                <a16:creationId xmlns:a16="http://schemas.microsoft.com/office/drawing/2014/main" xmlns="" id="{020D7A1D-EFAD-4C8C-B9DE-D0FAD269B77A}"/>
              </a:ext>
            </a:extLst>
          </p:cNvPr>
          <p:cNvSpPr txBox="1"/>
          <p:nvPr/>
        </p:nvSpPr>
        <p:spPr bwMode="gray">
          <a:xfrm>
            <a:off x="5529857" y="2812898"/>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箭头连接符 44">
            <a:extLst>
              <a:ext uri="{FF2B5EF4-FFF2-40B4-BE49-F238E27FC236}">
                <a16:creationId xmlns:a16="http://schemas.microsoft.com/office/drawing/2014/main" xmlns="" id="{25FFCF9E-B77D-4002-8CAE-8C36C256A152}"/>
              </a:ext>
            </a:extLst>
          </p:cNvPr>
          <p:cNvCxnSpPr>
            <a:cxnSpLocks/>
          </p:cNvCxnSpPr>
          <p:nvPr/>
        </p:nvCxnSpPr>
        <p:spPr bwMode="gray">
          <a:xfrm>
            <a:off x="5501588" y="2256717"/>
            <a:ext cx="1188824"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0" name="TextBox 120">
            <a:extLst>
              <a:ext uri="{FF2B5EF4-FFF2-40B4-BE49-F238E27FC236}">
                <a16:creationId xmlns:a16="http://schemas.microsoft.com/office/drawing/2014/main" xmlns="" id="{020D7A1D-EFAD-4C8C-B9DE-D0FAD269B77A}"/>
              </a:ext>
            </a:extLst>
          </p:cNvPr>
          <p:cNvSpPr txBox="1"/>
          <p:nvPr/>
        </p:nvSpPr>
        <p:spPr bwMode="gray">
          <a:xfrm>
            <a:off x="5742272" y="1948582"/>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7216697" y="2457269"/>
            <a:ext cx="1075936" cy="307777"/>
          </a:xfrm>
          <a:prstGeom prst="rect">
            <a:avLst/>
          </a:prstGeom>
          <a:noFill/>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10.0.123.2</a:t>
            </a:r>
            <a:endParaRPr lang="en-US" altLang="zh-CN" sz="14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2" name="文本框 51"/>
          <p:cNvSpPr txBox="1"/>
          <p:nvPr/>
        </p:nvSpPr>
        <p:spPr bwMode="gray">
          <a:xfrm>
            <a:off x="6095999" y="3555956"/>
            <a:ext cx="1021013"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8" name="直接连接符 57"/>
          <p:cNvCxnSpPr/>
          <p:nvPr/>
        </p:nvCxnSpPr>
        <p:spPr bwMode="gray">
          <a:xfrm flipH="1" flipV="1">
            <a:off x="5099970" y="2995385"/>
            <a:ext cx="568451" cy="80008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五边形 40"/>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583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smtClean="0">
                <a:sym typeface="Huawei Sans" panose="020C0503030203020204" pitchFamily="34" charset="0"/>
              </a:rPr>
              <a:t>BGP Path Attributes and RRs</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738325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25"/>
          <p:cNvSpPr>
            <a:spLocks noGrp="1"/>
          </p:cNvSpPr>
          <p:nvPr>
            <p:ph type="body" sz="quarter" idx="10"/>
          </p:nvPr>
        </p:nvSpPr>
        <p:spPr>
          <a:xfrm>
            <a:off x="451877" y="5199661"/>
            <a:ext cx="11306175" cy="1182088"/>
          </a:xfrm>
        </p:spPr>
        <p:txBody>
          <a:bodyPr/>
          <a:lstStyle/>
          <a:p>
            <a:pPr marL="0" indent="0">
              <a:buNone/>
            </a:pPr>
            <a:r>
              <a:rPr lang="en-US" altLang="zh-CN" sz="1800" dirty="0" smtClean="0">
                <a:sym typeface="Huawei Sans" panose="020C0503030203020204" pitchFamily="34" charset="0"/>
              </a:rPr>
              <a:t>The </a:t>
            </a:r>
            <a:r>
              <a:rPr lang="en-US" altLang="zh-CN" sz="1800" b="1" dirty="0" smtClean="0">
                <a:sym typeface="Huawei Sans" panose="020C0503030203020204" pitchFamily="34" charset="0"/>
              </a:rPr>
              <a:t>peer next-hop-local </a:t>
            </a:r>
            <a:r>
              <a:rPr lang="en-US" altLang="zh-CN" sz="1800" dirty="0" smtClean="0">
                <a:sym typeface="Huawei Sans" panose="020C0503030203020204" pitchFamily="34" charset="0"/>
              </a:rPr>
              <a:t>command can be used to configure a BGP device to set the value of the </a:t>
            </a:r>
            <a:r>
              <a:rPr lang="en-US" altLang="zh-CN" sz="1800" dirty="0" err="1" smtClean="0">
                <a:sym typeface="Huawei Sans" panose="020C0503030203020204" pitchFamily="34" charset="0"/>
              </a:rPr>
              <a:t>Next_Hop</a:t>
            </a:r>
            <a:r>
              <a:rPr lang="en-US" altLang="zh-CN" sz="1800" dirty="0" smtClean="0">
                <a:sym typeface="Huawei Sans" panose="020C0503030203020204" pitchFamily="34" charset="0"/>
              </a:rPr>
              <a:t> attribute to the source address of a TCP connection for peer relationship setup when the BGP device advertises routes to an IBGP peer or a peer group.</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Changing the Next_Hop Attribute</a:t>
            </a:r>
            <a:endParaRPr lang="en-US" altLang="zh-CN" dirty="0">
              <a:sym typeface="Huawei Sans" panose="020C0503030203020204" pitchFamily="34" charset="0"/>
            </a:endParaRPr>
          </a:p>
        </p:txBody>
      </p:sp>
      <p:sp>
        <p:nvSpPr>
          <p:cNvPr id="3" name="TextBox 120">
            <a:extLst>
              <a:ext uri="{FF2B5EF4-FFF2-40B4-BE49-F238E27FC236}">
                <a16:creationId xmlns:a16="http://schemas.microsoft.com/office/drawing/2014/main" xmlns="" id="{020D7A1D-EFAD-4C8C-B9DE-D0FAD269B77A}"/>
              </a:ext>
            </a:extLst>
          </p:cNvPr>
          <p:cNvSpPr txBox="1"/>
          <p:nvPr/>
        </p:nvSpPr>
        <p:spPr bwMode="gray">
          <a:xfrm>
            <a:off x="7440617" y="131532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1540496"/>
            <a:ext cx="527350" cy="431467"/>
          </a:xfrm>
          <a:prstGeom prst="rect">
            <a:avLst/>
          </a:prstGeom>
          <a:noFill/>
        </p:spPr>
      </p:pic>
      <p:cxnSp>
        <p:nvCxnSpPr>
          <p:cNvPr id="5" name="直接连接符 4">
            <a:extLst>
              <a:ext uri="{FF2B5EF4-FFF2-40B4-BE49-F238E27FC236}">
                <a16:creationId xmlns:a16="http://schemas.microsoft.com/office/drawing/2014/main" xmlns="" id="{94275FFE-3BE6-4C12-8737-FDFE3456C4A2}"/>
              </a:ext>
            </a:extLst>
          </p:cNvPr>
          <p:cNvCxnSpPr>
            <a:endCxn id="4" idx="3"/>
          </p:cNvCxnSpPr>
          <p:nvPr/>
        </p:nvCxnSpPr>
        <p:spPr bwMode="gray">
          <a:xfrm flipH="1">
            <a:off x="4739861" y="1756230"/>
            <a:ext cx="30650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3894965" y="1246228"/>
            <a:ext cx="4402069" cy="105881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12511" y="3354874"/>
            <a:ext cx="527350" cy="431467"/>
          </a:xfrm>
          <a:prstGeom prst="rect">
            <a:avLst/>
          </a:prstGeom>
          <a:noFill/>
        </p:spPr>
      </p:pic>
      <p:sp>
        <p:nvSpPr>
          <p:cNvPr id="8" name="TextBox 120">
            <a:extLst>
              <a:ext uri="{FF2B5EF4-FFF2-40B4-BE49-F238E27FC236}">
                <a16:creationId xmlns:a16="http://schemas.microsoft.com/office/drawing/2014/main" xmlns="" id="{020D7A1D-EFAD-4C8C-B9DE-D0FAD269B77A}"/>
              </a:ext>
            </a:extLst>
          </p:cNvPr>
          <p:cNvSpPr txBox="1"/>
          <p:nvPr/>
        </p:nvSpPr>
        <p:spPr bwMode="gray">
          <a:xfrm>
            <a:off x="7440617" y="322363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a16="http://schemas.microsoft.com/office/drawing/2014/main" xmlns="" id="{94275FFE-3BE6-4C12-8737-FDFE3456C4A2}"/>
              </a:ext>
            </a:extLst>
          </p:cNvPr>
          <p:cNvCxnSpPr>
            <a:stCxn id="4" idx="2"/>
            <a:endCxn id="7" idx="0"/>
          </p:cNvCxnSpPr>
          <p:nvPr/>
        </p:nvCxnSpPr>
        <p:spPr bwMode="gray">
          <a:xfrm>
            <a:off x="4476186" y="1971963"/>
            <a:ext cx="0" cy="1382911"/>
          </a:xfrm>
          <a:prstGeom prst="line">
            <a:avLst/>
          </a:prstGeom>
          <a:noFill/>
          <a:ln w="19050" cap="flat" cmpd="sng" algn="ctr">
            <a:solidFill>
              <a:schemeClr val="bg1">
                <a:lumMod val="50000"/>
              </a:schemeClr>
            </a:solidFill>
            <a:prstDash val="solid"/>
          </a:ln>
          <a:effectLst/>
        </p:spPr>
      </p:cxnSp>
      <p:sp>
        <p:nvSpPr>
          <p:cNvPr id="10" name="TextBox 120">
            <a:extLst>
              <a:ext uri="{FF2B5EF4-FFF2-40B4-BE49-F238E27FC236}">
                <a16:creationId xmlns:a16="http://schemas.microsoft.com/office/drawing/2014/main" xmlns="" id="{020D7A1D-EFAD-4C8C-B9DE-D0FAD269B77A}"/>
              </a:ext>
            </a:extLst>
          </p:cNvPr>
          <p:cNvSpPr txBox="1"/>
          <p:nvPr/>
        </p:nvSpPr>
        <p:spPr bwMode="gray">
          <a:xfrm>
            <a:off x="4212511" y="1255277"/>
            <a:ext cx="527349"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020D7A1D-EFAD-4C8C-B9DE-D0FAD269B77A}"/>
              </a:ext>
            </a:extLst>
          </p:cNvPr>
          <p:cNvSpPr txBox="1"/>
          <p:nvPr/>
        </p:nvSpPr>
        <p:spPr bwMode="gray">
          <a:xfrm>
            <a:off x="3894966" y="379633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6635528" y="379633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flipH="1">
            <a:off x="1253672" y="1403620"/>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4" name="文本框 13"/>
          <p:cNvSpPr txBox="1"/>
          <p:nvPr/>
        </p:nvSpPr>
        <p:spPr bwMode="gray">
          <a:xfrm>
            <a:off x="1698631" y="1249732"/>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15" name="直接连接符 14"/>
          <p:cNvCxnSpPr/>
          <p:nvPr/>
        </p:nvCxnSpPr>
        <p:spPr bwMode="gray">
          <a:xfrm flipH="1">
            <a:off x="5317539" y="3995464"/>
            <a:ext cx="109273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a16="http://schemas.microsoft.com/office/drawing/2014/main" xmlns="" id="{94275FFE-3BE6-4C12-8737-FDFE3456C4A2}"/>
              </a:ext>
            </a:extLst>
          </p:cNvPr>
          <p:cNvCxnSpPr>
            <a:stCxn id="7" idx="3"/>
            <a:endCxn id="17" idx="1"/>
          </p:cNvCxnSpPr>
          <p:nvPr/>
        </p:nvCxnSpPr>
        <p:spPr bwMode="gray">
          <a:xfrm>
            <a:off x="4739861" y="3570608"/>
            <a:ext cx="2226404" cy="0"/>
          </a:xfrm>
          <a:prstGeom prst="line">
            <a:avLst/>
          </a:prstGeom>
          <a:noFill/>
          <a:ln w="19050" cap="flat" cmpd="sng" algn="ctr">
            <a:solidFill>
              <a:schemeClr val="bg1">
                <a:lumMod val="50000"/>
              </a:schemeClr>
            </a:solidFill>
            <a:prstDash val="solid"/>
          </a:ln>
          <a:effectLst/>
        </p:spPr>
      </p:cxnSp>
      <p:pic>
        <p:nvPicPr>
          <p:cNvPr id="1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66265" y="3354874"/>
            <a:ext cx="527350" cy="431467"/>
          </a:xfrm>
          <a:prstGeom prst="rect">
            <a:avLst/>
          </a:prstGeom>
          <a:noFill/>
        </p:spPr>
      </p:pic>
      <p:cxnSp>
        <p:nvCxnSpPr>
          <p:cNvPr id="18" name="直接连接符 17">
            <a:extLst>
              <a:ext uri="{FF2B5EF4-FFF2-40B4-BE49-F238E27FC236}">
                <a16:creationId xmlns:a16="http://schemas.microsoft.com/office/drawing/2014/main" xmlns="" id="{94275FFE-3BE6-4C12-8737-FDFE3456C4A2}"/>
              </a:ext>
            </a:extLst>
          </p:cNvPr>
          <p:cNvCxnSpPr/>
          <p:nvPr/>
        </p:nvCxnSpPr>
        <p:spPr bwMode="gray">
          <a:xfrm flipV="1">
            <a:off x="5046361" y="1607339"/>
            <a:ext cx="0" cy="297782"/>
          </a:xfrm>
          <a:prstGeom prst="line">
            <a:avLst/>
          </a:prstGeom>
          <a:noFill/>
          <a:ln w="19050" cap="flat" cmpd="sng" algn="ctr">
            <a:solidFill>
              <a:schemeClr val="bg1">
                <a:lumMod val="50000"/>
              </a:schemeClr>
            </a:solidFill>
            <a:prstDash val="solid"/>
          </a:ln>
          <a:effectLst/>
        </p:spPr>
      </p:cxnSp>
      <p:sp>
        <p:nvSpPr>
          <p:cNvPr id="19" name="文本框 18"/>
          <p:cNvSpPr txBox="1"/>
          <p:nvPr/>
        </p:nvSpPr>
        <p:spPr bwMode="gray">
          <a:xfrm>
            <a:off x="4991105" y="1615476"/>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0" name="任意多边形 19"/>
          <p:cNvSpPr/>
          <p:nvPr/>
        </p:nvSpPr>
        <p:spPr bwMode="gray">
          <a:xfrm>
            <a:off x="3894965" y="3101974"/>
            <a:ext cx="4402069" cy="10157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476185" y="2028043"/>
            <a:ext cx="1021013" cy="307777"/>
          </a:xfrm>
          <a:prstGeom prst="rect">
            <a:avLst/>
          </a:prstGeom>
          <a:noFill/>
        </p:spPr>
        <p:txBody>
          <a:bodyPr wrap="square" rtlCol="0">
            <a:spAutoFit/>
          </a:body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400"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2" name="文本框 21"/>
          <p:cNvSpPr txBox="1"/>
          <p:nvPr/>
        </p:nvSpPr>
        <p:spPr bwMode="gray">
          <a:xfrm>
            <a:off x="4637647" y="3573387"/>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3" name="文本框 22"/>
          <p:cNvSpPr txBox="1"/>
          <p:nvPr/>
        </p:nvSpPr>
        <p:spPr bwMode="gray">
          <a:xfrm>
            <a:off x="6104617" y="3573387"/>
            <a:ext cx="91563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10.0.23.3</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24" name="表格 23">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1403070150"/>
              </p:ext>
            </p:extLst>
          </p:nvPr>
        </p:nvGraphicFramePr>
        <p:xfrm>
          <a:off x="4976871" y="4154375"/>
          <a:ext cx="1918696" cy="864000"/>
        </p:xfrm>
        <a:graphic>
          <a:graphicData uri="http://schemas.openxmlformats.org/drawingml/2006/table">
            <a:tbl>
              <a:tblPr/>
              <a:tblGrid>
                <a:gridCol w="1918696">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10.0.23.2</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7" name="文本框 26"/>
          <p:cNvSpPr txBox="1"/>
          <p:nvPr/>
        </p:nvSpPr>
        <p:spPr bwMode="gray">
          <a:xfrm>
            <a:off x="4476184" y="3104753"/>
            <a:ext cx="1006357"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8" name="直接连接符 27"/>
          <p:cNvCxnSpPr/>
          <p:nvPr/>
        </p:nvCxnSpPr>
        <p:spPr bwMode="gray">
          <a:xfrm flipV="1">
            <a:off x="4072760" y="2023578"/>
            <a:ext cx="0" cy="132683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29" name="表格 28">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3345718892"/>
              </p:ext>
            </p:extLst>
          </p:nvPr>
        </p:nvGraphicFramePr>
        <p:xfrm>
          <a:off x="1836519" y="2254993"/>
          <a:ext cx="1918696" cy="864000"/>
        </p:xfrm>
        <a:graphic>
          <a:graphicData uri="http://schemas.openxmlformats.org/drawingml/2006/table">
            <a:tbl>
              <a:tblPr/>
              <a:tblGrid>
                <a:gridCol w="1918696">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Next_Hop</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10.0.12.1</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 name="矩形 29"/>
          <p:cNvSpPr/>
          <p:nvPr/>
        </p:nvSpPr>
        <p:spPr bwMode="gray">
          <a:xfrm>
            <a:off x="1769889" y="4183998"/>
            <a:ext cx="2480908" cy="1015663"/>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p>
          <a:p>
            <a:pPr fontAlgn="ct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10.0.23.3 as-number 200</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 10.0.23.3 next-hop-local</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1" name="Freeform 9"/>
          <p:cNvSpPr>
            <a:spLocks/>
          </p:cNvSpPr>
          <p:nvPr/>
        </p:nvSpPr>
        <p:spPr bwMode="gray">
          <a:xfrm flipH="1" flipV="1">
            <a:off x="3191684" y="3646464"/>
            <a:ext cx="991286" cy="4812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351791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451877" y="4601379"/>
            <a:ext cx="11306175" cy="1780370"/>
          </a:xfrm>
        </p:spPr>
        <p:txBody>
          <a:bodyPr/>
          <a:lstStyle/>
          <a:p>
            <a:r>
              <a:rPr lang="en-US" altLang="zh-CN" sz="1800" dirty="0" smtClean="0">
                <a:sym typeface="Huawei Sans" panose="020C0503030203020204" pitchFamily="34" charset="0"/>
              </a:rPr>
              <a:t>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attribute is a well-known discretionary attribute. It can be used to inform routers in an AS of the preferred path to leave the AS.</a:t>
            </a:r>
          </a:p>
          <a:p>
            <a:r>
              <a:rPr lang="en-US" altLang="zh-CN" sz="1800" dirty="0" smtClean="0">
                <a:sym typeface="Huawei Sans" panose="020C0503030203020204" pitchFamily="34" charset="0"/>
              </a:rPr>
              <a:t>A larger value of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attribute indicates a better BGP route. The default value is 100.</a:t>
            </a:r>
          </a:p>
          <a:p>
            <a:r>
              <a:rPr lang="en-US" altLang="zh-CN" sz="1800" dirty="0" smtClean="0">
                <a:sym typeface="Huawei Sans" panose="020C0503030203020204" pitchFamily="34" charset="0"/>
              </a:rPr>
              <a:t>This attribute can be advertised only to IBGP peers but not EBGP peers.</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Local_Preference</a:t>
            </a:r>
            <a:endParaRPr lang="en-US" altLang="zh-CN" dirty="0">
              <a:sym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445145" y="3969750"/>
            <a:ext cx="527350" cy="431467"/>
          </a:xfrm>
          <a:prstGeom prst="rect">
            <a:avLst/>
          </a:prstGeom>
          <a:noFill/>
        </p:spPr>
      </p:pic>
      <p:sp>
        <p:nvSpPr>
          <p:cNvPr id="6" name="TextBox 120">
            <a:extLst>
              <a:ext uri="{FF2B5EF4-FFF2-40B4-BE49-F238E27FC236}">
                <a16:creationId xmlns:a16="http://schemas.microsoft.com/office/drawing/2014/main" xmlns="" id="{020D7A1D-EFAD-4C8C-B9DE-D0FAD269B77A}"/>
              </a:ext>
            </a:extLst>
          </p:cNvPr>
          <p:cNvSpPr txBox="1"/>
          <p:nvPr/>
        </p:nvSpPr>
        <p:spPr bwMode="gray">
          <a:xfrm>
            <a:off x="4932834" y="401110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63EC1A45-DE44-4732-A300-8A63DEFB1977}"/>
              </a:ext>
            </a:extLst>
          </p:cNvPr>
          <p:cNvSpPr/>
          <p:nvPr/>
        </p:nvSpPr>
        <p:spPr bwMode="gray">
          <a:xfrm>
            <a:off x="2031189" y="2436540"/>
            <a:ext cx="5356982" cy="222474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a:extLst>
              <a:ext uri="{FF2B5EF4-FFF2-40B4-BE49-F238E27FC236}">
                <a16:creationId xmlns:a16="http://schemas.microsoft.com/office/drawing/2014/main" xmlns="" id="{25FFCF9E-B77D-4002-8CAE-8C36C256A152}"/>
              </a:ext>
            </a:extLst>
          </p:cNvPr>
          <p:cNvCxnSpPr>
            <a:cxnSpLocks/>
            <a:stCxn id="11" idx="2"/>
            <a:endCxn id="5" idx="0"/>
          </p:cNvCxnSpPr>
          <p:nvPr/>
        </p:nvCxnSpPr>
        <p:spPr bwMode="gray">
          <a:xfrm flipH="1">
            <a:off x="4708820" y="3169446"/>
            <a:ext cx="1888325" cy="80030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1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333470" y="2737979"/>
            <a:ext cx="527350" cy="431467"/>
          </a:xfrm>
          <a:prstGeom prst="rect">
            <a:avLst/>
          </a:prstGeom>
          <a:noFill/>
        </p:spPr>
      </p:pic>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556817" y="2737979"/>
            <a:ext cx="527350" cy="431467"/>
          </a:xfrm>
          <a:prstGeom prst="rect">
            <a:avLst/>
          </a:prstGeom>
          <a:noFill/>
        </p:spPr>
      </p:pic>
      <p:cxnSp>
        <p:nvCxnSpPr>
          <p:cNvPr id="13" name="直接箭头连接符 12">
            <a:extLst>
              <a:ext uri="{FF2B5EF4-FFF2-40B4-BE49-F238E27FC236}">
                <a16:creationId xmlns:a16="http://schemas.microsoft.com/office/drawing/2014/main" xmlns="" id="{25FFCF9E-B77D-4002-8CAE-8C36C256A152}"/>
              </a:ext>
            </a:extLst>
          </p:cNvPr>
          <p:cNvCxnSpPr>
            <a:cxnSpLocks/>
            <a:stCxn id="12" idx="2"/>
            <a:endCxn id="5" idx="0"/>
          </p:cNvCxnSpPr>
          <p:nvPr/>
        </p:nvCxnSpPr>
        <p:spPr bwMode="gray">
          <a:xfrm>
            <a:off x="2820492" y="3169446"/>
            <a:ext cx="1888328" cy="80030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4" name="TextBox 120">
            <a:extLst>
              <a:ext uri="{FF2B5EF4-FFF2-40B4-BE49-F238E27FC236}">
                <a16:creationId xmlns:a16="http://schemas.microsoft.com/office/drawing/2014/main" xmlns="" id="{020D7A1D-EFAD-4C8C-B9DE-D0FAD269B77A}"/>
              </a:ext>
            </a:extLst>
          </p:cNvPr>
          <p:cNvSpPr txBox="1"/>
          <p:nvPr/>
        </p:nvSpPr>
        <p:spPr bwMode="gray">
          <a:xfrm>
            <a:off x="4355089" y="3559213"/>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4445145" y="4417908"/>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a16="http://schemas.microsoft.com/office/drawing/2014/main" xmlns="" id="{020D7A1D-EFAD-4C8C-B9DE-D0FAD269B77A}"/>
              </a:ext>
            </a:extLst>
          </p:cNvPr>
          <p:cNvSpPr txBox="1"/>
          <p:nvPr/>
        </p:nvSpPr>
        <p:spPr bwMode="gray">
          <a:xfrm>
            <a:off x="2031189" y="2807737"/>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a16="http://schemas.microsoft.com/office/drawing/2014/main" xmlns="" id="{020D7A1D-EFAD-4C8C-B9DE-D0FAD269B77A}"/>
              </a:ext>
            </a:extLst>
          </p:cNvPr>
          <p:cNvSpPr txBox="1"/>
          <p:nvPr/>
        </p:nvSpPr>
        <p:spPr bwMode="gray">
          <a:xfrm>
            <a:off x="6860820" y="2806030"/>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333470" y="1583354"/>
            <a:ext cx="527350" cy="431467"/>
          </a:xfrm>
          <a:prstGeom prst="rect">
            <a:avLst/>
          </a:prstGeom>
          <a:noFill/>
        </p:spPr>
      </p:pic>
      <p:pic>
        <p:nvPicPr>
          <p:cNvPr id="4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556817" y="1583354"/>
            <a:ext cx="527350" cy="431467"/>
          </a:xfrm>
          <a:prstGeom prst="rect">
            <a:avLst/>
          </a:prstGeom>
          <a:noFill/>
        </p:spPr>
      </p:pic>
      <p:sp>
        <p:nvSpPr>
          <p:cNvPr id="46" name="TextBox 120">
            <a:extLst>
              <a:ext uri="{FF2B5EF4-FFF2-40B4-BE49-F238E27FC236}">
                <a16:creationId xmlns:a16="http://schemas.microsoft.com/office/drawing/2014/main" xmlns="" id="{020D7A1D-EFAD-4C8C-B9DE-D0FAD269B77A}"/>
              </a:ext>
            </a:extLst>
          </p:cNvPr>
          <p:cNvSpPr txBox="1"/>
          <p:nvPr/>
        </p:nvSpPr>
        <p:spPr bwMode="gray">
          <a:xfrm>
            <a:off x="2556816" y="1281558"/>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a16="http://schemas.microsoft.com/office/drawing/2014/main" xmlns="" id="{020D7A1D-EFAD-4C8C-B9DE-D0FAD269B77A}"/>
              </a:ext>
            </a:extLst>
          </p:cNvPr>
          <p:cNvSpPr txBox="1"/>
          <p:nvPr/>
        </p:nvSpPr>
        <p:spPr bwMode="gray">
          <a:xfrm>
            <a:off x="6333469" y="1281558"/>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p:cNvGrpSpPr/>
          <p:nvPr/>
        </p:nvGrpSpPr>
        <p:grpSpPr bwMode="gray">
          <a:xfrm>
            <a:off x="5285968" y="1640102"/>
            <a:ext cx="1047502" cy="320122"/>
            <a:chOff x="4709681" y="1472805"/>
            <a:chExt cx="1047502" cy="320122"/>
          </a:xfrm>
        </p:grpSpPr>
        <p:cxnSp>
          <p:nvCxnSpPr>
            <p:cNvPr id="49" name="直接连接符 48"/>
            <p:cNvCxnSpPr/>
            <p:nvPr/>
          </p:nvCxnSpPr>
          <p:spPr bwMode="gray">
            <a:xfrm rot="16200000">
              <a:off x="4549620" y="1632866"/>
              <a:ext cx="320122" cy="0"/>
            </a:xfrm>
            <a:prstGeom prst="line">
              <a:avLst/>
            </a:prstGeom>
            <a:noFill/>
            <a:ln w="19050">
              <a:solidFill>
                <a:schemeClr val="tx1"/>
              </a:solidFill>
            </a:ln>
          </p:spPr>
        </p:cxnSp>
        <p:cxnSp>
          <p:nvCxnSpPr>
            <p:cNvPr id="50" name="直接连接符 49"/>
            <p:cNvCxnSpPr/>
            <p:nvPr/>
          </p:nvCxnSpPr>
          <p:spPr bwMode="gray">
            <a:xfrm>
              <a:off x="4709681" y="1635053"/>
              <a:ext cx="1047502" cy="0"/>
            </a:xfrm>
            <a:prstGeom prst="line">
              <a:avLst/>
            </a:prstGeom>
            <a:noFill/>
            <a:ln w="19050">
              <a:solidFill>
                <a:schemeClr val="tx1"/>
              </a:solidFill>
            </a:ln>
          </p:spPr>
        </p:cxnSp>
      </p:grpSp>
      <p:grpSp>
        <p:nvGrpSpPr>
          <p:cNvPr id="63" name="组合 62"/>
          <p:cNvGrpSpPr/>
          <p:nvPr/>
        </p:nvGrpSpPr>
        <p:grpSpPr bwMode="gray">
          <a:xfrm>
            <a:off x="3085632" y="1640103"/>
            <a:ext cx="905200" cy="320122"/>
            <a:chOff x="2509345" y="1472806"/>
            <a:chExt cx="905200" cy="320122"/>
          </a:xfrm>
        </p:grpSpPr>
        <p:cxnSp>
          <p:nvCxnSpPr>
            <p:cNvPr id="52" name="直接连接符 51"/>
            <p:cNvCxnSpPr/>
            <p:nvPr/>
          </p:nvCxnSpPr>
          <p:spPr bwMode="gray">
            <a:xfrm rot="16200000" flipV="1">
              <a:off x="3254484" y="1632867"/>
              <a:ext cx="320122" cy="0"/>
            </a:xfrm>
            <a:prstGeom prst="line">
              <a:avLst/>
            </a:prstGeom>
            <a:noFill/>
            <a:ln w="19050">
              <a:solidFill>
                <a:schemeClr val="tx1"/>
              </a:solidFill>
            </a:ln>
          </p:spPr>
        </p:cxnSp>
        <p:cxnSp>
          <p:nvCxnSpPr>
            <p:cNvPr id="53" name="直接连接符 52"/>
            <p:cNvCxnSpPr/>
            <p:nvPr/>
          </p:nvCxnSpPr>
          <p:spPr bwMode="gray">
            <a:xfrm flipH="1">
              <a:off x="2509345" y="1630680"/>
              <a:ext cx="905200" cy="0"/>
            </a:xfrm>
            <a:prstGeom prst="line">
              <a:avLst/>
            </a:prstGeom>
            <a:noFill/>
            <a:ln w="19050">
              <a:solidFill>
                <a:schemeClr val="tx1"/>
              </a:solidFill>
            </a:ln>
          </p:spPr>
        </p:cxnSp>
      </p:grpSp>
      <p:sp>
        <p:nvSpPr>
          <p:cNvPr id="54" name="文本框 53"/>
          <p:cNvSpPr txBox="1"/>
          <p:nvPr/>
        </p:nvSpPr>
        <p:spPr bwMode="gray">
          <a:xfrm>
            <a:off x="3990832" y="1657677"/>
            <a:ext cx="1295135" cy="304069"/>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a:extLst>
              <a:ext uri="{FF2B5EF4-FFF2-40B4-BE49-F238E27FC236}">
                <a16:creationId xmlns:a16="http://schemas.microsoft.com/office/drawing/2014/main" xmlns="" id="{25FFCF9E-B77D-4002-8CAE-8C36C256A152}"/>
              </a:ext>
            </a:extLst>
          </p:cNvPr>
          <p:cNvCxnSpPr>
            <a:cxnSpLocks/>
            <a:stCxn id="45" idx="2"/>
            <a:endCxn id="12" idx="0"/>
          </p:cNvCxnSpPr>
          <p:nvPr/>
        </p:nvCxnSpPr>
        <p:spPr bwMode="gray">
          <a:xfrm>
            <a:off x="2820492" y="2014821"/>
            <a:ext cx="0" cy="723158"/>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8" name="直接箭头连接符 67">
            <a:extLst>
              <a:ext uri="{FF2B5EF4-FFF2-40B4-BE49-F238E27FC236}">
                <a16:creationId xmlns:a16="http://schemas.microsoft.com/office/drawing/2014/main" xmlns="" id="{25FFCF9E-B77D-4002-8CAE-8C36C256A152}"/>
              </a:ext>
            </a:extLst>
          </p:cNvPr>
          <p:cNvCxnSpPr>
            <a:cxnSpLocks/>
            <a:stCxn id="44" idx="2"/>
            <a:endCxn id="11" idx="0"/>
          </p:cNvCxnSpPr>
          <p:nvPr/>
        </p:nvCxnSpPr>
        <p:spPr bwMode="gray">
          <a:xfrm>
            <a:off x="6597145" y="2014821"/>
            <a:ext cx="0" cy="72315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71" name="TextBox 120">
            <a:extLst>
              <a:ext uri="{FF2B5EF4-FFF2-40B4-BE49-F238E27FC236}">
                <a16:creationId xmlns:a16="http://schemas.microsoft.com/office/drawing/2014/main" xmlns="" id="{020D7A1D-EFAD-4C8C-B9DE-D0FAD269B77A}"/>
              </a:ext>
            </a:extLst>
          </p:cNvPr>
          <p:cNvSpPr txBox="1"/>
          <p:nvPr/>
        </p:nvSpPr>
        <p:spPr bwMode="gray">
          <a:xfrm>
            <a:off x="2820491" y="217951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a16="http://schemas.microsoft.com/office/drawing/2014/main" xmlns="" id="{020D7A1D-EFAD-4C8C-B9DE-D0FAD269B77A}"/>
              </a:ext>
            </a:extLst>
          </p:cNvPr>
          <p:cNvSpPr txBox="1"/>
          <p:nvPr/>
        </p:nvSpPr>
        <p:spPr bwMode="gray">
          <a:xfrm>
            <a:off x="5889688" y="217951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p:nvPr/>
        </p:nvCxnSpPr>
        <p:spPr bwMode="gray">
          <a:xfrm flipH="1" flipV="1">
            <a:off x="2904163" y="3381668"/>
            <a:ext cx="1033251" cy="437909"/>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78" name="直接连接符 77"/>
          <p:cNvCxnSpPr/>
          <p:nvPr/>
        </p:nvCxnSpPr>
        <p:spPr bwMode="gray">
          <a:xfrm flipH="1">
            <a:off x="617529" y="1611364"/>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9" name="文本框 78"/>
          <p:cNvSpPr txBox="1"/>
          <p:nvPr/>
        </p:nvSpPr>
        <p:spPr bwMode="gray">
          <a:xfrm>
            <a:off x="996930" y="1472919"/>
            <a:ext cx="1034259"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graphicFrame>
        <p:nvGraphicFramePr>
          <p:cNvPr id="73" name="表格 72">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414241277"/>
              </p:ext>
            </p:extLst>
          </p:nvPr>
        </p:nvGraphicFramePr>
        <p:xfrm>
          <a:off x="1314720" y="3634499"/>
          <a:ext cx="1833391" cy="864000"/>
        </p:xfrm>
        <a:graphic>
          <a:graphicData uri="http://schemas.openxmlformats.org/drawingml/2006/table">
            <a:tbl>
              <a:tblPr/>
              <a:tblGrid>
                <a:gridCol w="1833391">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10.0.45.0/24</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cxnSp>
        <p:nvCxnSpPr>
          <p:cNvPr id="83" name="直接连接符 82"/>
          <p:cNvCxnSpPr/>
          <p:nvPr/>
        </p:nvCxnSpPr>
        <p:spPr bwMode="gray">
          <a:xfrm flipV="1">
            <a:off x="5558558" y="3436478"/>
            <a:ext cx="1029648" cy="388563"/>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aphicFrame>
        <p:nvGraphicFramePr>
          <p:cNvPr id="84" name="表格 83">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741578120"/>
              </p:ext>
            </p:extLst>
          </p:nvPr>
        </p:nvGraphicFramePr>
        <p:xfrm>
          <a:off x="6451855" y="3629382"/>
          <a:ext cx="1833391" cy="864000"/>
        </p:xfrm>
        <a:graphic>
          <a:graphicData uri="http://schemas.openxmlformats.org/drawingml/2006/table">
            <a:tbl>
              <a:tblPr/>
              <a:tblGrid>
                <a:gridCol w="1833391">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10.0.45.0/24</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88" name="圆角矩形 87"/>
          <p:cNvSpPr/>
          <p:nvPr/>
        </p:nvSpPr>
        <p:spPr bwMode="gray">
          <a:xfrm>
            <a:off x="7568277" y="1889973"/>
            <a:ext cx="4177636" cy="149169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On R1 and R3, configure a routing policy for R2 so that the value of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in the route 10.0.45.0/24 sent by R1 to R2 is 200 and R3 retains the default value of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Local_Preference</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In this case, the route 10.0.45.0/24 advertised by R1 is preferred.</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五边形 5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7489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5465827"/>
            <a:ext cx="11306175" cy="915922"/>
          </a:xfrm>
        </p:spPr>
        <p:txBody>
          <a:bodyPr/>
          <a:lstStyle/>
          <a:p>
            <a:pPr marL="0" indent="0">
              <a:buNone/>
            </a:pPr>
            <a:r>
              <a:rPr lang="en-US" altLang="zh-CN" sz="1800" dirty="0" smtClean="0">
                <a:sym typeface="Huawei Sans" panose="020C0503030203020204" pitchFamily="34" charset="0"/>
              </a:rPr>
              <a:t>The BGP route with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value of 200 takes precedence over the BGP route with the </a:t>
            </a:r>
            <a:r>
              <a:rPr lang="en-US" altLang="zh-CN" sz="1800" dirty="0" err="1" smtClean="0">
                <a:sym typeface="Huawei Sans" panose="020C0503030203020204" pitchFamily="34" charset="0"/>
              </a:rPr>
              <a:t>Local_Preference</a:t>
            </a:r>
            <a:r>
              <a:rPr lang="en-US" altLang="zh-CN" sz="1800" dirty="0" smtClean="0">
                <a:sym typeface="Huawei Sans" panose="020C0503030203020204" pitchFamily="34" charset="0"/>
              </a:rPr>
              <a:t> value of 100. In the BGP routing table, the BGP route from 10.0.12.1 is the optimal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Local_Preference Attribute in the BGP Routing Table</a:t>
            </a:r>
            <a:endParaRPr lang="en-US" altLang="zh-CN" dirty="0">
              <a:sym typeface="Huawei Sans" panose="020C0503030203020204" pitchFamily="34" charset="0"/>
            </a:endParaRPr>
          </a:p>
        </p:txBody>
      </p:sp>
      <p:sp>
        <p:nvSpPr>
          <p:cNvPr id="38" name="矩形 37"/>
          <p:cNvSpPr/>
          <p:nvPr/>
        </p:nvSpPr>
        <p:spPr bwMode="gray">
          <a:xfrm>
            <a:off x="2585438" y="1690063"/>
            <a:ext cx="7021124" cy="3477875"/>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is 10.0.2.2 </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*&gt;</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10.0.45.0/24        	10.0.12.1       0          	200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10.0.23.3       0          	100        	0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le 6"/>
          <p:cNvSpPr/>
          <p:nvPr/>
        </p:nvSpPr>
        <p:spPr bwMode="gray">
          <a:xfrm>
            <a:off x="6166656" y="3890049"/>
            <a:ext cx="785542" cy="1226481"/>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ectangle 9"/>
          <p:cNvSpPr/>
          <p:nvPr/>
        </p:nvSpPr>
        <p:spPr bwMode="gray">
          <a:xfrm>
            <a:off x="6952198" y="3268995"/>
            <a:ext cx="1742785" cy="323165"/>
          </a:xfrm>
          <a:prstGeom prst="rect">
            <a:avLst/>
          </a:prstGeom>
        </p:spPr>
        <p:txBody>
          <a:bodyPr wrap="none">
            <a:spAutoFit/>
          </a:bodyPr>
          <a:lstStyle/>
          <a:p>
            <a:pPr fontAlgn="ctr"/>
            <a:r>
              <a:rPr lang="en-US" sz="15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Local_Preference</a:t>
            </a:r>
            <a:endParaRPr lang="en-US" altLang="zh-CN"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Arrow Connector 11"/>
          <p:cNvCxnSpPr/>
          <p:nvPr/>
        </p:nvCxnSpPr>
        <p:spPr bwMode="gray">
          <a:xfrm flipH="1">
            <a:off x="6574160" y="3488232"/>
            <a:ext cx="378038" cy="407010"/>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
        <p:nvSpPr>
          <p:cNvPr id="7" name="五边形 6"/>
          <p:cNvSpPr/>
          <p:nvPr/>
        </p:nvSpPr>
        <p:spPr bwMode="auto">
          <a:xfrm>
            <a:off x="5946217" y="38514"/>
            <a:ext cx="144239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232144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400" dirty="0" smtClean="0">
                <a:sym typeface="Huawei Sans" panose="020C0503030203020204" pitchFamily="34" charset="0"/>
              </a:rPr>
              <a:t>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attribute can be transmitted only between IBGP peers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is not lost during transmission between IBGP peers unless a policy is configured), but cannot be transmitted between EBGP peers. If the </a:t>
            </a:r>
            <a:r>
              <a:rPr lang="en-US" altLang="zh-CN" sz="1400" dirty="0" err="1" smtClean="0">
                <a:sym typeface="Huawei Sans" panose="020C0503030203020204" pitchFamily="34" charset="0"/>
              </a:rPr>
              <a:t>AS_Path</a:t>
            </a:r>
            <a:r>
              <a:rPr lang="en-US" altLang="zh-CN" sz="1400" dirty="0" smtClean="0">
                <a:sym typeface="Huawei Sans" panose="020C0503030203020204" pitchFamily="34" charset="0"/>
              </a:rPr>
              <a:t> attribute of a route received between EBGP peers carries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errors may occur in the BGP process.</a:t>
            </a:r>
          </a:p>
          <a:p>
            <a:r>
              <a:rPr lang="en-US" altLang="zh-CN" sz="1400" dirty="0" smtClean="0">
                <a:sym typeface="Huawei Sans" panose="020C0503030203020204" pitchFamily="34" charset="0"/>
              </a:rPr>
              <a:t>However, you can use the inbound policy on the AS border router to change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That is, after a route is received, the local device assigns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to the route.</a:t>
            </a:r>
          </a:p>
          <a:p>
            <a:r>
              <a:rPr lang="en-US" altLang="zh-CN" sz="1400" dirty="0" smtClean="0">
                <a:sym typeface="Huawei Sans" panose="020C0503030203020204" pitchFamily="34" charset="0"/>
              </a:rPr>
              <a:t>You can run the </a:t>
            </a:r>
            <a:r>
              <a:rPr lang="en-US" altLang="zh-CN" sz="1400" b="1" dirty="0" err="1" smtClean="0">
                <a:sym typeface="Huawei Sans" panose="020C0503030203020204" pitchFamily="34" charset="0"/>
              </a:rPr>
              <a:t>bgp</a:t>
            </a:r>
            <a:r>
              <a:rPr lang="en-US" altLang="zh-CN" sz="1400" b="1" dirty="0" smtClean="0">
                <a:sym typeface="Huawei Sans" panose="020C0503030203020204" pitchFamily="34" charset="0"/>
              </a:rPr>
              <a:t> default local-preference </a:t>
            </a:r>
            <a:r>
              <a:rPr lang="en-US" altLang="zh-CN" sz="1400" dirty="0" smtClean="0">
                <a:sym typeface="Huawei Sans" panose="020C0503030203020204" pitchFamily="34" charset="0"/>
              </a:rPr>
              <a:t>command to change the default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The default value is 100.</a:t>
            </a:r>
          </a:p>
          <a:p>
            <a:r>
              <a:rPr lang="en-US" altLang="zh-CN" sz="1400" dirty="0" smtClean="0">
                <a:sym typeface="Huawei Sans" panose="020C0503030203020204" pitchFamily="34" charset="0"/>
              </a:rPr>
              <a:t>When a router sends a route update to its EBGP peer, the route update cannot carry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attribute. After the peer receives the route, the peer assigns the default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(100) to the route and then advertises the route to its IBGP peer.</a:t>
            </a:r>
          </a:p>
          <a:p>
            <a:r>
              <a:rPr lang="en-US" altLang="zh-CN" sz="1400" dirty="0" smtClean="0">
                <a:sym typeface="Huawei Sans" panose="020C0503030203020204" pitchFamily="34" charset="0"/>
              </a:rPr>
              <a:t>For the routes imported by using the </a:t>
            </a:r>
            <a:r>
              <a:rPr lang="en-US" altLang="zh-CN" sz="1400" b="1" dirty="0" smtClean="0">
                <a:sym typeface="Huawei Sans" panose="020C0503030203020204" pitchFamily="34" charset="0"/>
              </a:rPr>
              <a:t>network</a:t>
            </a:r>
            <a:r>
              <a:rPr lang="en-US" altLang="zh-CN" sz="1400" dirty="0" smtClean="0">
                <a:sym typeface="Huawei Sans" panose="020C0503030203020204" pitchFamily="34" charset="0"/>
              </a:rPr>
              <a:t> or </a:t>
            </a:r>
            <a:r>
              <a:rPr lang="en-US" altLang="zh-CN" sz="1400" b="1" dirty="0" smtClean="0">
                <a:sym typeface="Huawei Sans" panose="020C0503030203020204" pitchFamily="34" charset="0"/>
              </a:rPr>
              <a:t>import-route</a:t>
            </a:r>
            <a:r>
              <a:rPr lang="en-US" altLang="zh-CN" sz="1400" dirty="0" smtClean="0">
                <a:sym typeface="Huawei Sans" panose="020C0503030203020204" pitchFamily="34" charset="0"/>
              </a:rPr>
              <a:t> commands,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is 100 by default and can be transmitted to other IBGP peers in the AS. During the transmission, the </a:t>
            </a:r>
            <a:r>
              <a:rPr lang="en-US" altLang="zh-CN" sz="1400" dirty="0" err="1" smtClean="0">
                <a:sym typeface="Huawei Sans" panose="020C0503030203020204" pitchFamily="34" charset="0"/>
              </a:rPr>
              <a:t>Local_Preference</a:t>
            </a:r>
            <a:r>
              <a:rPr lang="en-US" altLang="zh-CN" sz="1400" dirty="0" smtClean="0">
                <a:sym typeface="Huawei Sans" panose="020C0503030203020204" pitchFamily="34" charset="0"/>
              </a:rPr>
              <a:t> value remains unchanged unless it is affected by a routing policy.</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Precautions for Local_Preference</a:t>
            </a:r>
            <a:endParaRPr lang="en-US" altLang="zh-CN" dirty="0">
              <a:sym typeface="Huawei Sans" panose="020C0503030203020204" pitchFamily="34" charset="0"/>
            </a:endParaRPr>
          </a:p>
        </p:txBody>
      </p:sp>
      <p:sp>
        <p:nvSpPr>
          <p:cNvPr id="9" name="五边形 8"/>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201457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Background of the Community Attribute (1)</a:t>
            </a:r>
            <a:endParaRPr lang="en-US" altLang="zh-CN" dirty="0">
              <a:sym typeface="Huawei Sans" panose="020C0503030203020204" pitchFamily="34" charset="0"/>
            </a:endParaRPr>
          </a:p>
        </p:txBody>
      </p:sp>
      <p:sp>
        <p:nvSpPr>
          <p:cNvPr id="5" name="TextBox 120">
            <a:extLst>
              <a:ext uri="{FF2B5EF4-FFF2-40B4-BE49-F238E27FC236}">
                <a16:creationId xmlns:a16="http://schemas.microsoft.com/office/drawing/2014/main" xmlns="" id="{020D7A1D-EFAD-4C8C-B9DE-D0FAD269B77A}"/>
              </a:ext>
            </a:extLst>
          </p:cNvPr>
          <p:cNvSpPr txBox="1"/>
          <p:nvPr/>
        </p:nvSpPr>
        <p:spPr bwMode="gray">
          <a:xfrm>
            <a:off x="7714737" y="448895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12199" y="3873896"/>
            <a:ext cx="527350" cy="431467"/>
          </a:xfrm>
          <a:prstGeom prst="rect">
            <a:avLst/>
          </a:prstGeom>
          <a:noFill/>
        </p:spPr>
      </p:pic>
      <p:cxnSp>
        <p:nvCxnSpPr>
          <p:cNvPr id="7" name="直接连接符 6">
            <a:extLst>
              <a:ext uri="{FF2B5EF4-FFF2-40B4-BE49-F238E27FC236}">
                <a16:creationId xmlns:a16="http://schemas.microsoft.com/office/drawing/2014/main" xmlns="" id="{94275FFE-3BE6-4C12-8737-FDFE3456C4A2}"/>
              </a:ext>
            </a:extLst>
          </p:cNvPr>
          <p:cNvCxnSpPr>
            <a:stCxn id="9" idx="1"/>
            <a:endCxn id="6" idx="3"/>
          </p:cNvCxnSpPr>
          <p:nvPr/>
        </p:nvCxnSpPr>
        <p:spPr bwMode="gray">
          <a:xfrm flipH="1">
            <a:off x="7639549" y="4089630"/>
            <a:ext cx="880641"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6964951" y="3498629"/>
            <a:ext cx="2326343" cy="137070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520190" y="3873896"/>
            <a:ext cx="527350" cy="431467"/>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443890" y="3873896"/>
            <a:ext cx="527350" cy="431467"/>
          </a:xfrm>
          <a:prstGeom prst="rect">
            <a:avLst/>
          </a:prstGeom>
          <a:noFill/>
        </p:spPr>
      </p:pic>
      <p:sp>
        <p:nvSpPr>
          <p:cNvPr id="11" name="TextBox 120">
            <a:extLst>
              <a:ext uri="{FF2B5EF4-FFF2-40B4-BE49-F238E27FC236}">
                <a16:creationId xmlns:a16="http://schemas.microsoft.com/office/drawing/2014/main" xmlns="" id="{020D7A1D-EFAD-4C8C-B9DE-D0FAD269B77A}"/>
              </a:ext>
            </a:extLst>
          </p:cNvPr>
          <p:cNvSpPr txBox="1"/>
          <p:nvPr/>
        </p:nvSpPr>
        <p:spPr bwMode="gray">
          <a:xfrm>
            <a:off x="4269591" y="448895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xmlns="" id="{63EC1A45-DE44-4732-A300-8A63DEFB1977}"/>
              </a:ext>
            </a:extLst>
          </p:cNvPr>
          <p:cNvSpPr/>
          <p:nvPr/>
        </p:nvSpPr>
        <p:spPr bwMode="gray">
          <a:xfrm>
            <a:off x="1698631" y="3398754"/>
            <a:ext cx="3324794" cy="147058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a:extLst>
              <a:ext uri="{FF2B5EF4-FFF2-40B4-BE49-F238E27FC236}">
                <a16:creationId xmlns:a16="http://schemas.microsoft.com/office/drawing/2014/main" xmlns="" id="{94275FFE-3BE6-4C12-8737-FDFE3456C4A2}"/>
              </a:ext>
            </a:extLst>
          </p:cNvPr>
          <p:cNvCxnSpPr>
            <a:stCxn id="6" idx="1"/>
            <a:endCxn id="10" idx="3"/>
          </p:cNvCxnSpPr>
          <p:nvPr/>
        </p:nvCxnSpPr>
        <p:spPr bwMode="gray">
          <a:xfrm flipH="1">
            <a:off x="4971240" y="4089630"/>
            <a:ext cx="2140959"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a16="http://schemas.microsoft.com/office/drawing/2014/main" xmlns="" id="{020D7A1D-EFAD-4C8C-B9DE-D0FAD269B77A}"/>
              </a:ext>
            </a:extLst>
          </p:cNvPr>
          <p:cNvSpPr txBox="1"/>
          <p:nvPr/>
        </p:nvSpPr>
        <p:spPr bwMode="gray">
          <a:xfrm>
            <a:off x="8189453"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a16="http://schemas.microsoft.com/office/drawing/2014/main" xmlns="" id="{020D7A1D-EFAD-4C8C-B9DE-D0FAD269B77A}"/>
              </a:ext>
            </a:extLst>
          </p:cNvPr>
          <p:cNvSpPr txBox="1"/>
          <p:nvPr/>
        </p:nvSpPr>
        <p:spPr bwMode="gray">
          <a:xfrm>
            <a:off x="4113153"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5301977" y="4443763"/>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grpSp>
        <p:nvGrpSpPr>
          <p:cNvPr id="18" name="组合 17"/>
          <p:cNvGrpSpPr/>
          <p:nvPr/>
        </p:nvGrpSpPr>
        <p:grpSpPr bwMode="gray">
          <a:xfrm rot="16200000">
            <a:off x="4160696" y="3975353"/>
            <a:ext cx="320122" cy="246267"/>
            <a:chOff x="6681090" y="2116603"/>
            <a:chExt cx="377072" cy="257950"/>
          </a:xfrm>
        </p:grpSpPr>
        <p:cxnSp>
          <p:nvCxnSpPr>
            <p:cNvPr id="19" name="直接连接符 18"/>
            <p:cNvCxnSpPr/>
            <p:nvPr/>
          </p:nvCxnSpPr>
          <p:spPr bwMode="gray">
            <a:xfrm>
              <a:off x="6681090" y="2116603"/>
              <a:ext cx="377072" cy="0"/>
            </a:xfrm>
            <a:prstGeom prst="line">
              <a:avLst/>
            </a:prstGeom>
            <a:noFill/>
            <a:ln w="19050">
              <a:solidFill>
                <a:schemeClr val="tx1"/>
              </a:solidFill>
            </a:ln>
          </p:spPr>
        </p:cxnSp>
        <p:cxnSp>
          <p:nvCxnSpPr>
            <p:cNvPr id="20" name="直接连接符 19"/>
            <p:cNvCxnSpPr/>
            <p:nvPr/>
          </p:nvCxnSpPr>
          <p:spPr bwMode="gray">
            <a:xfrm>
              <a:off x="6869626" y="2116603"/>
              <a:ext cx="0" cy="257950"/>
            </a:xfrm>
            <a:prstGeom prst="line">
              <a:avLst/>
            </a:prstGeom>
            <a:noFill/>
            <a:ln w="19050">
              <a:solidFill>
                <a:schemeClr val="tx1"/>
              </a:solidFill>
            </a:ln>
          </p:spPr>
        </p:cxnSp>
      </p:grpSp>
      <p:sp>
        <p:nvSpPr>
          <p:cNvPr id="21" name="文本框 20"/>
          <p:cNvSpPr txBox="1"/>
          <p:nvPr/>
        </p:nvSpPr>
        <p:spPr bwMode="gray">
          <a:xfrm>
            <a:off x="1771300" y="3466320"/>
            <a:ext cx="1116000" cy="1368000"/>
          </a:xfrm>
          <a:prstGeom prst="rect">
            <a:avLst/>
          </a:prstGeom>
          <a:ln>
            <a:solidFill>
              <a:srgbClr val="00B0F0"/>
            </a:solidFill>
          </a:ln>
        </p:spPr>
        <p:txBody>
          <a:bodyPr vert="horz" wrap="square" lIns="36000" tIns="36000" rIns="36000" bIns="36000"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production network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014334" y="3466320"/>
            <a:ext cx="1116000" cy="1368000"/>
          </a:xfrm>
          <a:prstGeom prst="rect">
            <a:avLst/>
          </a:prstGeom>
          <a:noFill/>
          <a:ln w="9525" algn="ctr">
            <a:solidFill>
              <a:srgbClr val="EC7061"/>
            </a:solidFill>
            <a:miter lim="800000"/>
            <a:headEnd/>
            <a:tailEnd/>
          </a:ln>
        </p:spPr>
        <p:txBody>
          <a:bodyPr vert="horz" wrap="square" lIns="36000" tIns="36000" rIns="36000" bIns="36000"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office network</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9" name="文本框 28"/>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0" name="圆角矩形 29"/>
          <p:cNvSpPr/>
          <p:nvPr/>
        </p:nvSpPr>
        <p:spPr bwMode="gray">
          <a:xfrm>
            <a:off x="5055309" y="1641641"/>
            <a:ext cx="4641130" cy="151090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In AS 100, a large number of routes are imported to BGP. These routes are used on the production and office networks. Currently, BGP routers in AS 200 need to apply different policies to these routes. If filters such as the ACL and IP prefix list are used, the matching efficiency is low.</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箭头连接符 30"/>
          <p:cNvCxnSpPr>
            <a:stCxn id="30" idx="2"/>
            <a:endCxn id="14" idx="2"/>
          </p:cNvCxnSpPr>
          <p:nvPr/>
        </p:nvCxnSpPr>
        <p:spPr bwMode="gray">
          <a:xfrm>
            <a:off x="7375874" y="3152550"/>
            <a:ext cx="3702" cy="759108"/>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20">
            <a:extLst>
              <a:ext uri="{FF2B5EF4-FFF2-40B4-BE49-F238E27FC236}">
                <a16:creationId xmlns:a16="http://schemas.microsoft.com/office/drawing/2014/main" xmlns="" id="{020D7A1D-EFAD-4C8C-B9DE-D0FAD269B77A}"/>
              </a:ext>
            </a:extLst>
          </p:cNvPr>
          <p:cNvSpPr txBox="1"/>
          <p:nvPr/>
        </p:nvSpPr>
        <p:spPr bwMode="gray">
          <a:xfrm>
            <a:off x="6785164" y="360388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78"/>
          <p:cNvSpPr txBox="1"/>
          <p:nvPr/>
        </p:nvSpPr>
        <p:spPr bwMode="gray">
          <a:xfrm>
            <a:off x="5221656" y="4514637"/>
            <a:ext cx="1181734" cy="523220"/>
          </a:xfrm>
          <a:prstGeom prst="rect">
            <a:avLst/>
          </a:prstGeom>
          <a:noFill/>
        </p:spPr>
        <p:txBody>
          <a:bodyPr wrap="non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 routes</a:t>
            </a: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BGP routes</a:t>
            </a:r>
            <a:endParaRPr lang="en-US"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五边形 34"/>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015153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Background of the Community Attribute (2)</a:t>
            </a:r>
            <a:endParaRPr lang="en-US" altLang="zh-CN" dirty="0">
              <a:sym typeface="Huawei Sans" panose="020C0503030203020204" pitchFamily="34" charset="0"/>
            </a:endParaRPr>
          </a:p>
        </p:txBody>
      </p:sp>
      <p:sp>
        <p:nvSpPr>
          <p:cNvPr id="3" name="TextBox 120">
            <a:extLst>
              <a:ext uri="{FF2B5EF4-FFF2-40B4-BE49-F238E27FC236}">
                <a16:creationId xmlns:a16="http://schemas.microsoft.com/office/drawing/2014/main" xmlns="" id="{020D7A1D-EFAD-4C8C-B9DE-D0FAD269B77A}"/>
              </a:ext>
            </a:extLst>
          </p:cNvPr>
          <p:cNvSpPr txBox="1"/>
          <p:nvPr/>
        </p:nvSpPr>
        <p:spPr bwMode="gray">
          <a:xfrm>
            <a:off x="7714737" y="44769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12199" y="3861905"/>
            <a:ext cx="527350" cy="431467"/>
          </a:xfrm>
          <a:prstGeom prst="rect">
            <a:avLst/>
          </a:prstGeom>
          <a:noFill/>
        </p:spPr>
      </p:pic>
      <p:cxnSp>
        <p:nvCxnSpPr>
          <p:cNvPr id="5" name="直接连接符 4">
            <a:extLst>
              <a:ext uri="{FF2B5EF4-FFF2-40B4-BE49-F238E27FC236}">
                <a16:creationId xmlns:a16="http://schemas.microsoft.com/office/drawing/2014/main" xmlns="" id="{94275FFE-3BE6-4C12-8737-FDFE3456C4A2}"/>
              </a:ext>
            </a:extLst>
          </p:cNvPr>
          <p:cNvCxnSpPr>
            <a:stCxn id="7" idx="1"/>
            <a:endCxn id="4" idx="3"/>
          </p:cNvCxnSpPr>
          <p:nvPr/>
        </p:nvCxnSpPr>
        <p:spPr bwMode="gray">
          <a:xfrm flipH="1">
            <a:off x="7639549" y="4077639"/>
            <a:ext cx="880641" cy="0"/>
          </a:xfrm>
          <a:prstGeom prst="line">
            <a:avLst/>
          </a:prstGeom>
          <a:noFill/>
          <a:ln w="19050" cap="flat" cmpd="sng" algn="ctr">
            <a:solidFill>
              <a:schemeClr val="bg1">
                <a:lumMod val="50000"/>
              </a:schemeClr>
            </a:solidFill>
            <a:prstDash val="solid"/>
          </a:ln>
          <a:effectLst/>
        </p:spPr>
      </p:cxnSp>
      <p:sp>
        <p:nvSpPr>
          <p:cNvPr id="6" name="任意多边形 5"/>
          <p:cNvSpPr/>
          <p:nvPr/>
        </p:nvSpPr>
        <p:spPr bwMode="gray">
          <a:xfrm>
            <a:off x="6964951" y="3486638"/>
            <a:ext cx="2326343" cy="137070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520190" y="3861905"/>
            <a:ext cx="527350" cy="431467"/>
          </a:xfrm>
          <a:prstGeom prst="rect">
            <a:avLst/>
          </a:prstGeom>
          <a:noFill/>
        </p:spPr>
      </p:pic>
      <p:pic>
        <p:nvPicPr>
          <p:cNvPr id="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443890" y="3861905"/>
            <a:ext cx="527350" cy="431467"/>
          </a:xfrm>
          <a:prstGeom prst="rect">
            <a:avLst/>
          </a:prstGeom>
          <a:noFill/>
        </p:spPr>
      </p:pic>
      <p:sp>
        <p:nvSpPr>
          <p:cNvPr id="9" name="TextBox 120">
            <a:extLst>
              <a:ext uri="{FF2B5EF4-FFF2-40B4-BE49-F238E27FC236}">
                <a16:creationId xmlns:a16="http://schemas.microsoft.com/office/drawing/2014/main" xmlns="" id="{020D7A1D-EFAD-4C8C-B9DE-D0FAD269B77A}"/>
              </a:ext>
            </a:extLst>
          </p:cNvPr>
          <p:cNvSpPr txBox="1"/>
          <p:nvPr/>
        </p:nvSpPr>
        <p:spPr bwMode="gray">
          <a:xfrm>
            <a:off x="4269591" y="447696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a:extLst>
              <a:ext uri="{FF2B5EF4-FFF2-40B4-BE49-F238E27FC236}">
                <a16:creationId xmlns:a16="http://schemas.microsoft.com/office/drawing/2014/main" xmlns="" id="{94275FFE-3BE6-4C12-8737-FDFE3456C4A2}"/>
              </a:ext>
            </a:extLst>
          </p:cNvPr>
          <p:cNvCxnSpPr>
            <a:stCxn id="4" idx="1"/>
            <a:endCxn id="8" idx="3"/>
          </p:cNvCxnSpPr>
          <p:nvPr/>
        </p:nvCxnSpPr>
        <p:spPr bwMode="gray">
          <a:xfrm flipH="1">
            <a:off x="4971240" y="4077639"/>
            <a:ext cx="2140959"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a16="http://schemas.microsoft.com/office/drawing/2014/main" xmlns="" id="{020D7A1D-EFAD-4C8C-B9DE-D0FAD269B77A}"/>
              </a:ext>
            </a:extLst>
          </p:cNvPr>
          <p:cNvSpPr txBox="1"/>
          <p:nvPr/>
        </p:nvSpPr>
        <p:spPr bwMode="gray">
          <a:xfrm>
            <a:off x="8189453"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4113153"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p:nvPr/>
        </p:nvCxnSpPr>
        <p:spPr bwMode="gray">
          <a:xfrm flipH="1">
            <a:off x="5301977" y="4431772"/>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grpSp>
        <p:nvGrpSpPr>
          <p:cNvPr id="15" name="组合 14"/>
          <p:cNvGrpSpPr/>
          <p:nvPr/>
        </p:nvGrpSpPr>
        <p:grpSpPr bwMode="gray">
          <a:xfrm rot="16200000">
            <a:off x="4160696" y="3963362"/>
            <a:ext cx="320122" cy="246267"/>
            <a:chOff x="6681090" y="2116603"/>
            <a:chExt cx="377072" cy="257950"/>
          </a:xfrm>
        </p:grpSpPr>
        <p:cxnSp>
          <p:nvCxnSpPr>
            <p:cNvPr id="16" name="直接连接符 15"/>
            <p:cNvCxnSpPr/>
            <p:nvPr/>
          </p:nvCxnSpPr>
          <p:spPr bwMode="gray">
            <a:xfrm>
              <a:off x="6681090" y="2116603"/>
              <a:ext cx="377072" cy="0"/>
            </a:xfrm>
            <a:prstGeom prst="line">
              <a:avLst/>
            </a:prstGeom>
            <a:noFill/>
            <a:ln w="19050">
              <a:solidFill>
                <a:schemeClr val="tx1"/>
              </a:solidFill>
            </a:ln>
          </p:spPr>
        </p:cxnSp>
        <p:cxnSp>
          <p:nvCxnSpPr>
            <p:cNvPr id="17" name="直接连接符 16"/>
            <p:cNvCxnSpPr/>
            <p:nvPr/>
          </p:nvCxnSpPr>
          <p:spPr bwMode="gray">
            <a:xfrm>
              <a:off x="6869626" y="2116603"/>
              <a:ext cx="0" cy="257950"/>
            </a:xfrm>
            <a:prstGeom prst="line">
              <a:avLst/>
            </a:prstGeom>
            <a:noFill/>
            <a:ln w="19050">
              <a:solidFill>
                <a:schemeClr val="tx1"/>
              </a:solidFill>
            </a:ln>
          </p:spPr>
        </p:cxnSp>
      </p:grpSp>
      <p:sp>
        <p:nvSpPr>
          <p:cNvPr id="22" name="圆角矩形 21"/>
          <p:cNvSpPr/>
          <p:nvPr/>
        </p:nvSpPr>
        <p:spPr bwMode="gray">
          <a:xfrm>
            <a:off x="4836703" y="1638202"/>
            <a:ext cx="5085745" cy="154113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With the Community attribute, different Community attribute values can be added to different types of routes. These attribute values are updated to AS 200 with BGP routes. Therefore, BGP routers in AS 200 only need to implement differentiated policies based on Community attribute values, without considering the specific route prefix.</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stCxn id="22" idx="2"/>
            <a:endCxn id="24" idx="2"/>
          </p:cNvCxnSpPr>
          <p:nvPr/>
        </p:nvCxnSpPr>
        <p:spPr bwMode="gray">
          <a:xfrm>
            <a:off x="7379576" y="3179338"/>
            <a:ext cx="0" cy="72032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a16="http://schemas.microsoft.com/office/drawing/2014/main" xmlns="" id="{020D7A1D-EFAD-4C8C-B9DE-D0FAD269B77A}"/>
              </a:ext>
            </a:extLst>
          </p:cNvPr>
          <p:cNvSpPr txBox="1"/>
          <p:nvPr/>
        </p:nvSpPr>
        <p:spPr bwMode="gray">
          <a:xfrm>
            <a:off x="6785164" y="359189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78"/>
          <p:cNvSpPr txBox="1"/>
          <p:nvPr/>
        </p:nvSpPr>
        <p:spPr bwMode="gray">
          <a:xfrm>
            <a:off x="5113319" y="4505639"/>
            <a:ext cx="1881142" cy="954107"/>
          </a:xfrm>
          <a:prstGeom prst="rect">
            <a:avLst/>
          </a:prstGeom>
          <a:noFill/>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 routes</a:t>
            </a:r>
            <a:endParaRPr lang="en-US" altLang="zh-CN"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100:10</a:t>
            </a:r>
            <a:endParaRPr lang="en-US" altLang="zh-CN"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BGP routes</a:t>
            </a:r>
          </a:p>
          <a:p>
            <a:pPr fontAlgn="ctr"/>
            <a:r>
              <a:rPr lang="en-US" sz="14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Community 100:20</a:t>
            </a:r>
            <a:endParaRPr lang="en-US" sz="14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784745" y="3444902"/>
            <a:ext cx="1116000" cy="1368000"/>
          </a:xfrm>
          <a:prstGeom prst="rect">
            <a:avLst/>
          </a:prstGeom>
          <a:ln>
            <a:solidFill>
              <a:srgbClr val="00B0F0"/>
            </a:solidFill>
          </a:ln>
        </p:spPr>
        <p:txBody>
          <a:bodyPr vert="horz" wrap="square" lIns="87768" tIns="43884" rIns="87768" bIns="43884"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production area</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10.1.2.0/24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019455" y="3444902"/>
            <a:ext cx="1116000" cy="1368000"/>
          </a:xfrm>
          <a:prstGeom prst="rect">
            <a:avLst/>
          </a:prstGeom>
          <a:noFill/>
          <a:ln w="9525" algn="ctr">
            <a:solidFill>
              <a:srgbClr val="EC7061"/>
            </a:solid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Route to the office area</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10.2.0.0/24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10.2.1.0/24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10.2.2.0/24</a:t>
            </a:r>
          </a:p>
          <a:p>
            <a:pPr algn="ctr" fontAlgn="ctr">
              <a:lnSpc>
                <a:spcPct val="11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63EC1A45-DE44-4732-A300-8A63DEFB1977}"/>
              </a:ext>
            </a:extLst>
          </p:cNvPr>
          <p:cNvSpPr/>
          <p:nvPr/>
        </p:nvSpPr>
        <p:spPr bwMode="gray">
          <a:xfrm>
            <a:off x="1698631" y="3386763"/>
            <a:ext cx="3324794" cy="147058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5" name="文本框 34"/>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6" name="五边形 35"/>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779929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295273"/>
            <a:ext cx="11306175" cy="2086476"/>
          </a:xfrm>
        </p:spPr>
        <p:txBody>
          <a:bodyPr/>
          <a:lstStyle/>
          <a:p>
            <a:r>
              <a:rPr lang="en-US" altLang="zh-CN" sz="1800" smtClean="0">
                <a:sym typeface="Huawei Sans" panose="020C0503030203020204" pitchFamily="34" charset="0"/>
              </a:rPr>
              <a:t>The Community attribute is an optional transitive attribute. It is a route tag used to simplify the execution of routing policies.</a:t>
            </a:r>
          </a:p>
          <a:p>
            <a:r>
              <a:rPr lang="en-US" altLang="zh-CN" sz="1800" smtClean="0">
                <a:sym typeface="Huawei Sans" panose="020C0503030203020204" pitchFamily="34" charset="0"/>
              </a:rPr>
              <a:t>You can assign a specific Community attribute value to certain routes. Then the routes can be filtered based on the Community attribute value but not the network prefix or mask and the corresponding policy can be executed.</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Community</a:t>
            </a:r>
            <a:endParaRPr lang="en-US" altLang="zh-CN" dirty="0">
              <a:sym typeface="Huawei Sans" panose="020C0503030203020204" pitchFamily="34" charset="0"/>
            </a:endParaRPr>
          </a:p>
        </p:txBody>
      </p:sp>
      <p:sp>
        <p:nvSpPr>
          <p:cNvPr id="5" name="TextBox 120">
            <a:extLst>
              <a:ext uri="{FF2B5EF4-FFF2-40B4-BE49-F238E27FC236}">
                <a16:creationId xmlns:a16="http://schemas.microsoft.com/office/drawing/2014/main" xmlns="" id="{020D7A1D-EFAD-4C8C-B9DE-D0FAD269B77A}"/>
              </a:ext>
            </a:extLst>
          </p:cNvPr>
          <p:cNvSpPr txBox="1"/>
          <p:nvPr/>
        </p:nvSpPr>
        <p:spPr bwMode="gray">
          <a:xfrm>
            <a:off x="5591312" y="3016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870738" y="2516454"/>
            <a:ext cx="527350" cy="431467"/>
          </a:xfrm>
          <a:prstGeom prst="rect">
            <a:avLst/>
          </a:prstGeom>
          <a:noFill/>
        </p:spPr>
      </p:pic>
      <p:cxnSp>
        <p:nvCxnSpPr>
          <p:cNvPr id="7" name="直接连接符 6">
            <a:extLst>
              <a:ext uri="{FF2B5EF4-FFF2-40B4-BE49-F238E27FC236}">
                <a16:creationId xmlns:a16="http://schemas.microsoft.com/office/drawing/2014/main" xmlns="" id="{94275FFE-3BE6-4C12-8737-FDFE3456C4A2}"/>
              </a:ext>
            </a:extLst>
          </p:cNvPr>
          <p:cNvCxnSpPr>
            <a:endCxn id="6" idx="1"/>
          </p:cNvCxnSpPr>
          <p:nvPr/>
        </p:nvCxnSpPr>
        <p:spPr bwMode="gray">
          <a:xfrm>
            <a:off x="3617080" y="2732188"/>
            <a:ext cx="253658"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2576684" y="2143670"/>
            <a:ext cx="3919585" cy="119384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741022" y="2516454"/>
            <a:ext cx="527350" cy="431467"/>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940190" y="2516454"/>
            <a:ext cx="527350" cy="431467"/>
          </a:xfrm>
          <a:prstGeom prst="rect">
            <a:avLst/>
          </a:prstGeom>
          <a:noFill/>
        </p:spPr>
      </p:pic>
      <p:sp>
        <p:nvSpPr>
          <p:cNvPr id="11" name="TextBox 120">
            <a:extLst>
              <a:ext uri="{FF2B5EF4-FFF2-40B4-BE49-F238E27FC236}">
                <a16:creationId xmlns:a16="http://schemas.microsoft.com/office/drawing/2014/main" xmlns="" id="{020D7A1D-EFAD-4C8C-B9DE-D0FAD269B77A}"/>
              </a:ext>
            </a:extLst>
          </p:cNvPr>
          <p:cNvSpPr txBox="1"/>
          <p:nvPr/>
        </p:nvSpPr>
        <p:spPr bwMode="gray">
          <a:xfrm>
            <a:off x="7784925" y="3016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3534511" y="223432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5410285" y="223432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a:extLst>
              <a:ext uri="{FF2B5EF4-FFF2-40B4-BE49-F238E27FC236}">
                <a16:creationId xmlns:a16="http://schemas.microsoft.com/office/drawing/2014/main" xmlns="" id="{94275FFE-3BE6-4C12-8737-FDFE3456C4A2}"/>
              </a:ext>
            </a:extLst>
          </p:cNvPr>
          <p:cNvCxnSpPr>
            <a:stCxn id="9" idx="3"/>
            <a:endCxn id="10" idx="1"/>
          </p:cNvCxnSpPr>
          <p:nvPr/>
        </p:nvCxnSpPr>
        <p:spPr bwMode="gray">
          <a:xfrm>
            <a:off x="6268372" y="2732188"/>
            <a:ext cx="1671818" cy="0"/>
          </a:xfrm>
          <a:prstGeom prst="line">
            <a:avLst/>
          </a:prstGeom>
          <a:noFill/>
          <a:ln w="19050" cap="flat" cmpd="sng" algn="ctr">
            <a:solidFill>
              <a:schemeClr val="bg1">
                <a:lumMod val="50000"/>
              </a:schemeClr>
            </a:solidFill>
            <a:prstDash val="solid"/>
          </a:ln>
          <a:effectLst/>
        </p:spPr>
      </p:cxnSp>
      <p:cxnSp>
        <p:nvCxnSpPr>
          <p:cNvPr id="15" name="直接连接符 14"/>
          <p:cNvCxnSpPr/>
          <p:nvPr/>
        </p:nvCxnSpPr>
        <p:spPr bwMode="gray">
          <a:xfrm flipH="1">
            <a:off x="6853266" y="3448089"/>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6" name="直接连接符 15">
            <a:extLst>
              <a:ext uri="{FF2B5EF4-FFF2-40B4-BE49-F238E27FC236}">
                <a16:creationId xmlns:a16="http://schemas.microsoft.com/office/drawing/2014/main" xmlns="" id="{94275FFE-3BE6-4C12-8737-FDFE3456C4A2}"/>
              </a:ext>
            </a:extLst>
          </p:cNvPr>
          <p:cNvCxnSpPr/>
          <p:nvPr/>
        </p:nvCxnSpPr>
        <p:spPr bwMode="gray">
          <a:xfrm flipV="1">
            <a:off x="3619570" y="2578298"/>
            <a:ext cx="0" cy="297782"/>
          </a:xfrm>
          <a:prstGeom prst="line">
            <a:avLst/>
          </a:prstGeom>
          <a:noFill/>
          <a:ln w="19050" cap="flat" cmpd="sng" algn="ctr">
            <a:solidFill>
              <a:schemeClr val="bg1">
                <a:lumMod val="50000"/>
              </a:schemeClr>
            </a:solidFill>
            <a:prstDash val="solid"/>
          </a:ln>
          <a:effectLst/>
        </p:spPr>
      </p:cxnSp>
      <p:sp>
        <p:nvSpPr>
          <p:cNvPr id="17" name="文本框 16"/>
          <p:cNvSpPr txBox="1"/>
          <p:nvPr/>
        </p:nvSpPr>
        <p:spPr bwMode="gray">
          <a:xfrm>
            <a:off x="2562870" y="256877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8" name="文本框 17"/>
          <p:cNvSpPr txBox="1"/>
          <p:nvPr/>
        </p:nvSpPr>
        <p:spPr bwMode="gray">
          <a:xfrm>
            <a:off x="6158132" y="3591747"/>
            <a:ext cx="2097049"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 = 12:10000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a:extLst>
              <a:ext uri="{FF2B5EF4-FFF2-40B4-BE49-F238E27FC236}">
                <a16:creationId xmlns:a16="http://schemas.microsoft.com/office/drawing/2014/main" xmlns="" id="{94275FFE-3BE6-4C12-8737-FDFE3456C4A2}"/>
              </a:ext>
            </a:extLst>
          </p:cNvPr>
          <p:cNvCxnSpPr>
            <a:endCxn id="9" idx="1"/>
          </p:cNvCxnSpPr>
          <p:nvPr/>
        </p:nvCxnSpPr>
        <p:spPr bwMode="gray">
          <a:xfrm flipV="1">
            <a:off x="4398088" y="2732188"/>
            <a:ext cx="1342934" cy="0"/>
          </a:xfrm>
          <a:prstGeom prst="line">
            <a:avLst/>
          </a:prstGeom>
          <a:noFill/>
          <a:ln w="19050" cap="flat" cmpd="sng" algn="ctr">
            <a:solidFill>
              <a:schemeClr val="bg1">
                <a:lumMod val="50000"/>
              </a:schemeClr>
            </a:solidFill>
            <a:prstDash val="solid"/>
          </a:ln>
          <a:effectLst/>
        </p:spPr>
      </p:cxnSp>
      <p:sp>
        <p:nvSpPr>
          <p:cNvPr id="23" name="任意多边形 22"/>
          <p:cNvSpPr/>
          <p:nvPr/>
        </p:nvSpPr>
        <p:spPr bwMode="gray">
          <a:xfrm>
            <a:off x="7751363" y="205100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p:nvPr/>
        </p:nvCxnSpPr>
        <p:spPr bwMode="gray">
          <a:xfrm flipH="1">
            <a:off x="4614699" y="3475980"/>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5" name="文本框 24"/>
          <p:cNvSpPr txBox="1"/>
          <p:nvPr/>
        </p:nvSpPr>
        <p:spPr bwMode="gray">
          <a:xfrm>
            <a:off x="3919565" y="3619638"/>
            <a:ext cx="2097049"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 = 12:10000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flipH="1">
            <a:off x="1253672" y="169889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3" name="文本框 32"/>
          <p:cNvSpPr txBox="1"/>
          <p:nvPr/>
        </p:nvSpPr>
        <p:spPr bwMode="gray">
          <a:xfrm>
            <a:off x="1698631" y="1545007"/>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0" name="五边形 29"/>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77730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10"/>
          </p:nvPr>
        </p:nvSpPr>
        <p:spPr>
          <a:xfrm>
            <a:off x="451877" y="5022493"/>
            <a:ext cx="11306175" cy="1359256"/>
          </a:xfrm>
        </p:spPr>
        <p:txBody>
          <a:bodyPr/>
          <a:lstStyle/>
          <a:p>
            <a:pPr marL="0" indent="0">
              <a:buNone/>
            </a:pPr>
            <a:r>
              <a:rPr lang="en-US" altLang="zh-CN" sz="1800" dirty="0" smtClean="0">
                <a:sym typeface="Huawei Sans" panose="020C0503030203020204" pitchFamily="34" charset="0"/>
              </a:rPr>
              <a:t>The Community attribute has 32 bits, that is, 4 bytes. The value can be in either of the following formats:</a:t>
            </a:r>
          </a:p>
          <a:p>
            <a:pPr lvl="1"/>
            <a:r>
              <a:rPr lang="en-US" altLang="zh-CN" sz="1600" dirty="0" smtClean="0">
                <a:sym typeface="Huawei Sans" panose="020C0503030203020204" pitchFamily="34" charset="0"/>
              </a:rPr>
              <a:t>The value is an integer in decimal notation.</a:t>
            </a:r>
          </a:p>
          <a:p>
            <a:pPr lvl="1"/>
            <a:r>
              <a:rPr lang="en-US" altLang="zh-CN" sz="1600" dirty="0" smtClean="0">
                <a:sym typeface="Huawei Sans" panose="020C0503030203020204" pitchFamily="34" charset="0"/>
              </a:rPr>
              <a:t>The value is in AA:NN format, in which AA indicates the AS number and NN indicates a user-defined number.</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Community Attribute Format</a:t>
            </a:r>
            <a:endParaRPr lang="en-US" altLang="zh-CN" dirty="0">
              <a:sym typeface="Huawei Sans" panose="020C0503030203020204" pitchFamily="34" charset="0"/>
            </a:endParaRPr>
          </a:p>
        </p:txBody>
      </p:sp>
      <p:sp>
        <p:nvSpPr>
          <p:cNvPr id="4" name="矩形 24"/>
          <p:cNvSpPr/>
          <p:nvPr/>
        </p:nvSpPr>
        <p:spPr bwMode="gray">
          <a:xfrm>
            <a:off x="3450857" y="1656758"/>
            <a:ext cx="1305165" cy="338554"/>
          </a:xfrm>
          <a:prstGeom prst="rect">
            <a:avLst/>
          </a:prstGeom>
        </p:spPr>
        <p:txBody>
          <a:bodyPr wrap="none">
            <a:spAutoFit/>
          </a:bodyPr>
          <a:lstStyle/>
          <a:p>
            <a:pPr algn="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RFC format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 name="矩形 25"/>
          <p:cNvSpPr/>
          <p:nvPr/>
        </p:nvSpPr>
        <p:spPr bwMode="gray">
          <a:xfrm>
            <a:off x="4892199" y="2140323"/>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26"/>
          <p:cNvSpPr/>
          <p:nvPr/>
        </p:nvSpPr>
        <p:spPr bwMode="gray">
          <a:xfrm>
            <a:off x="6123837" y="2140323"/>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10000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27"/>
          <p:cNvSpPr/>
          <p:nvPr/>
        </p:nvSpPr>
        <p:spPr bwMode="gray">
          <a:xfrm>
            <a:off x="4892199" y="2677395"/>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0x000C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28"/>
          <p:cNvSpPr/>
          <p:nvPr/>
        </p:nvSpPr>
        <p:spPr bwMode="gray">
          <a:xfrm>
            <a:off x="6123837" y="2677395"/>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0x2710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29"/>
          <p:cNvSpPr/>
          <p:nvPr/>
        </p:nvSpPr>
        <p:spPr bwMode="gray">
          <a:xfrm>
            <a:off x="4892199" y="1638321"/>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AA</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30"/>
          <p:cNvSpPr/>
          <p:nvPr/>
        </p:nvSpPr>
        <p:spPr bwMode="gray">
          <a:xfrm>
            <a:off x="6123837" y="1638321"/>
            <a:ext cx="1080120"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NN</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31"/>
          <p:cNvSpPr/>
          <p:nvPr/>
        </p:nvSpPr>
        <p:spPr bwMode="gray">
          <a:xfrm>
            <a:off x="4892199" y="3195005"/>
            <a:ext cx="2311758"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0x000C2710</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32"/>
          <p:cNvSpPr/>
          <p:nvPr/>
        </p:nvSpPr>
        <p:spPr bwMode="gray">
          <a:xfrm>
            <a:off x="4892199" y="4278880"/>
            <a:ext cx="2311758" cy="36004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796432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47"/>
          <p:cNvSpPr/>
          <p:nvPr/>
        </p:nvSpPr>
        <p:spPr bwMode="gray">
          <a:xfrm>
            <a:off x="3426812" y="2158760"/>
            <a:ext cx="1329210" cy="338554"/>
          </a:xfrm>
          <a:prstGeom prst="rect">
            <a:avLst/>
          </a:prstGeom>
        </p:spPr>
        <p:txBody>
          <a:bodyPr wrap="none">
            <a:spAutoFit/>
          </a:bodyPr>
          <a:lstStyle/>
          <a:p>
            <a:pPr algn="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Community</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矩形 52"/>
          <p:cNvSpPr/>
          <p:nvPr/>
        </p:nvSpPr>
        <p:spPr bwMode="gray">
          <a:xfrm>
            <a:off x="2388065" y="2677831"/>
            <a:ext cx="2367957" cy="338554"/>
          </a:xfrm>
          <a:prstGeom prst="rect">
            <a:avLst/>
          </a:prstGeom>
        </p:spPr>
        <p:txBody>
          <a:bodyPr wrap="none">
            <a:spAutoFit/>
          </a:bodyPr>
          <a:lstStyle/>
          <a:p>
            <a:pPr algn="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Hexadecimal notation</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矩形 53"/>
          <p:cNvSpPr/>
          <p:nvPr/>
        </p:nvSpPr>
        <p:spPr bwMode="gray">
          <a:xfrm>
            <a:off x="4892199" y="1251514"/>
            <a:ext cx="1080120" cy="338554"/>
          </a:xfrm>
          <a:prstGeom prst="rect">
            <a:avLst/>
          </a:prstGeom>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2 bytes</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矩形 54"/>
          <p:cNvSpPr/>
          <p:nvPr/>
        </p:nvSpPr>
        <p:spPr bwMode="gray">
          <a:xfrm>
            <a:off x="6123837" y="1251514"/>
            <a:ext cx="1080120" cy="338554"/>
          </a:xfrm>
          <a:prstGeom prst="rect">
            <a:avLst/>
          </a:prstGeom>
        </p:spPr>
        <p:txBody>
          <a:bodyPr wrap="squar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2 bytes</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Right Arrow 157"/>
          <p:cNvSpPr/>
          <p:nvPr/>
        </p:nvSpPr>
        <p:spPr bwMode="gray">
          <a:xfrm rot="5400000">
            <a:off x="5772459" y="3744777"/>
            <a:ext cx="551237"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58"/>
          <p:cNvSpPr/>
          <p:nvPr/>
        </p:nvSpPr>
        <p:spPr bwMode="gray">
          <a:xfrm>
            <a:off x="5145428" y="3556753"/>
            <a:ext cx="1805302" cy="338554"/>
          </a:xfrm>
          <a:prstGeom prst="rect">
            <a:avLst/>
          </a:prstGeom>
        </p:spPr>
        <p:txBody>
          <a:bodyPr wrap="none">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Decimal notation</a:t>
            </a:r>
            <a:endParaRPr lang="en-US" altLang="zh-CN"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五边形 23"/>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69489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Well-known Community Attribute</a:t>
            </a:r>
            <a:endParaRPr lang="en-US" altLang="zh-CN" dirty="0">
              <a:sym typeface="Huawei Sans" panose="020C0503030203020204" pitchFamily="34" charset="0"/>
            </a:endParaRPr>
          </a:p>
        </p:txBody>
      </p:sp>
      <p:graphicFrame>
        <p:nvGraphicFramePr>
          <p:cNvPr id="3" name="Table 3"/>
          <p:cNvGraphicFramePr>
            <a:graphicFrameLocks noGrp="1"/>
          </p:cNvGraphicFramePr>
          <p:nvPr>
            <p:extLst>
              <p:ext uri="{D42A27DB-BD31-4B8C-83A1-F6EECF244321}">
                <p14:modId xmlns:p14="http://schemas.microsoft.com/office/powerpoint/2010/main" val="1032242713"/>
              </p:ext>
            </p:extLst>
          </p:nvPr>
        </p:nvGraphicFramePr>
        <p:xfrm>
          <a:off x="1174107" y="1371066"/>
          <a:ext cx="9843786" cy="4059679"/>
        </p:xfrm>
        <a:graphic>
          <a:graphicData uri="http://schemas.openxmlformats.org/drawingml/2006/table">
            <a:tbl>
              <a:tblPr firstRow="1" bandRow="1">
                <a:tableStyleId>{5940675A-B579-460E-94D1-54222C63F5DA}</a:tableStyleId>
              </a:tblPr>
              <a:tblGrid>
                <a:gridCol w="2379010"/>
                <a:gridCol w="2581382"/>
                <a:gridCol w="4883394"/>
              </a:tblGrid>
              <a:tr h="487297">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Community Attribute</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Value</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latinLnBrk="0"/>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706879">
                <a:tc>
                  <a:txBody>
                    <a:bodyPr/>
                    <a:lstStyle/>
                    <a:p>
                      <a:pPr algn="ctr" fontAlgn="ctr" latinLnBrk="0"/>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 (0x00000000)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can advertise the received route with the Internet attribute to all peers. By default, all routes belong to the Internet community.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No_Advertise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4294967042 (0xFFFFFF02)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No_Advertise</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any peer.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4294967041 (0xFFFFFF01)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devices outside the local 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706879">
                <a:tc>
                  <a:txBody>
                    <a:bodyPr/>
                    <a:lstStyle/>
                    <a:p>
                      <a:pPr algn="ctr" fontAlgn="ctr" latinLnBrk="0"/>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No_Export_Subconfed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latinLnBrk="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4294967043 (0xFFFFFF03)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BGP device does not advertise the received route with the </a:t>
                      </a:r>
                      <a:r>
                        <a:rPr lang="en-US" sz="16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No_Export_Subconfed</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attribute to devices outside the local AS or to devices outside the local sub-AS.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4" name="Content Placeholder 2"/>
          <p:cNvSpPr txBox="1">
            <a:spLocks/>
          </p:cNvSpPr>
          <p:nvPr/>
        </p:nvSpPr>
        <p:spPr>
          <a:xfrm>
            <a:off x="1174108" y="5505041"/>
            <a:ext cx="9843786" cy="75918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RFC 1997 defines several well-known community attributes, as described in the table.</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五边形 8"/>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71772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4329200"/>
            <a:ext cx="11306175" cy="2052549"/>
          </a:xfrm>
        </p:spPr>
        <p:txBody>
          <a:bodyPr/>
          <a:lstStyle/>
          <a:p>
            <a:r>
              <a:rPr lang="en-US" altLang="zh-CN" sz="1400" smtClean="0">
                <a:sym typeface="Huawei Sans" panose="020C0503030203020204" pitchFamily="34" charset="0"/>
              </a:rPr>
              <a:t>The multi-exit discriminator (MED) is an optional non-transitive attribute. It helps determine the optimal route when traffic enters an AS. That is, when there are multiple ingresses to the local AS, the AS can use the MED attribute to dynamically affect the path that other ASs select.</a:t>
            </a:r>
          </a:p>
          <a:p>
            <a:r>
              <a:rPr lang="en-US" altLang="zh-CN" sz="1400" smtClean="0">
                <a:sym typeface="Huawei Sans" panose="020C0503030203020204" pitchFamily="34" charset="0"/>
              </a:rPr>
              <a:t>A smaller MED value indicates a better BGP route.</a:t>
            </a:r>
          </a:p>
          <a:p>
            <a:r>
              <a:rPr lang="en-US" altLang="zh-CN" sz="1400" smtClean="0">
                <a:sym typeface="Huawei Sans" panose="020C0503030203020204" pitchFamily="34" charset="0"/>
              </a:rPr>
              <a:t>The MED is used for BGP route selection between ASs. After an MED is advertised to an EBGP peer, the route advertised by the peer in the AS carries the MED. When the route is advertised to the EBGP peer again, the route does not carry the MED by default.</a:t>
            </a:r>
          </a:p>
          <a:p>
            <a:endParaRPr lang="zh-CN" altLang="en-US" sz="1400" dirty="0"/>
          </a:p>
        </p:txBody>
      </p:sp>
      <p:sp>
        <p:nvSpPr>
          <p:cNvPr id="2" name="标题 1"/>
          <p:cNvSpPr>
            <a:spLocks noGrp="1"/>
          </p:cNvSpPr>
          <p:nvPr>
            <p:ph type="title"/>
          </p:nvPr>
        </p:nvSpPr>
        <p:spPr/>
        <p:txBody>
          <a:bodyPr/>
          <a:lstStyle/>
          <a:p>
            <a:r>
              <a:rPr lang="en-US" smtClean="0">
                <a:sym typeface="Huawei Sans" panose="020C0503030203020204" pitchFamily="34" charset="0"/>
              </a:rPr>
              <a:t>MED</a:t>
            </a:r>
            <a:endParaRPr lang="en-US" altLang="zh-CN" dirty="0">
              <a:sym typeface="Huawei Sans" panose="020C0503030203020204" pitchFamily="34" charset="0"/>
            </a:endParaRPr>
          </a:p>
        </p:txBody>
      </p:sp>
      <p:sp>
        <p:nvSpPr>
          <p:cNvPr id="8" name="TextBox 120">
            <a:extLst>
              <a:ext uri="{FF2B5EF4-FFF2-40B4-BE49-F238E27FC236}">
                <a16:creationId xmlns:a16="http://schemas.microsoft.com/office/drawing/2014/main" xmlns="" id="{020D7A1D-EFAD-4C8C-B9DE-D0FAD269B77A}"/>
              </a:ext>
            </a:extLst>
          </p:cNvPr>
          <p:cNvSpPr txBox="1"/>
          <p:nvPr/>
        </p:nvSpPr>
        <p:spPr bwMode="gray">
          <a:xfrm>
            <a:off x="3864704" y="2194852"/>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805509" y="1885055"/>
            <a:ext cx="527350" cy="431467"/>
          </a:xfrm>
          <a:prstGeom prst="rect">
            <a:avLst/>
          </a:prstGeom>
          <a:noFill/>
        </p:spPr>
      </p:pic>
      <p:cxnSp>
        <p:nvCxnSpPr>
          <p:cNvPr id="11" name="直接连接符 10">
            <a:extLst>
              <a:ext uri="{FF2B5EF4-FFF2-40B4-BE49-F238E27FC236}">
                <a16:creationId xmlns:a16="http://schemas.microsoft.com/office/drawing/2014/main" xmlns="" id="{94275FFE-3BE6-4C12-8737-FDFE3456C4A2}"/>
              </a:ext>
            </a:extLst>
          </p:cNvPr>
          <p:cNvCxnSpPr>
            <a:endCxn id="10" idx="3"/>
          </p:cNvCxnSpPr>
          <p:nvPr/>
        </p:nvCxnSpPr>
        <p:spPr bwMode="gray">
          <a:xfrm flipH="1">
            <a:off x="3332859" y="2100789"/>
            <a:ext cx="252000" cy="0"/>
          </a:xfrm>
          <a:prstGeom prst="line">
            <a:avLst/>
          </a:prstGeom>
          <a:noFill/>
          <a:ln w="19050" cap="flat" cmpd="sng" algn="ctr">
            <a:solidFill>
              <a:schemeClr val="bg1">
                <a:lumMod val="50000"/>
              </a:schemeClr>
            </a:solidFill>
            <a:prstDash val="solid"/>
          </a:ln>
          <a:effectLst/>
        </p:spPr>
      </p:cxnSp>
      <p:sp>
        <p:nvSpPr>
          <p:cNvPr id="13" name="任意多边形 12"/>
          <p:cNvSpPr/>
          <p:nvPr/>
        </p:nvSpPr>
        <p:spPr bwMode="gray">
          <a:xfrm>
            <a:off x="2645069" y="1590787"/>
            <a:ext cx="3373165" cy="92022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228849" y="1885055"/>
            <a:ext cx="527350" cy="431467"/>
          </a:xfrm>
          <a:prstGeom prst="rect">
            <a:avLst/>
          </a:prstGeom>
          <a:noFill/>
        </p:spPr>
      </p:pic>
      <p:pic>
        <p:nvPicPr>
          <p:cNvPr id="1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939468" y="3311410"/>
            <a:ext cx="527350" cy="431467"/>
          </a:xfrm>
          <a:prstGeom prst="rect">
            <a:avLst/>
          </a:prstGeom>
          <a:noFill/>
        </p:spPr>
      </p:pic>
      <p:sp>
        <p:nvSpPr>
          <p:cNvPr id="17" name="TextBox 120">
            <a:extLst>
              <a:ext uri="{FF2B5EF4-FFF2-40B4-BE49-F238E27FC236}">
                <a16:creationId xmlns:a16="http://schemas.microsoft.com/office/drawing/2014/main" xmlns="" id="{020D7A1D-EFAD-4C8C-B9DE-D0FAD269B77A}"/>
              </a:ext>
            </a:extLst>
          </p:cNvPr>
          <p:cNvSpPr txBox="1"/>
          <p:nvPr/>
        </p:nvSpPr>
        <p:spPr bwMode="gray">
          <a:xfrm>
            <a:off x="4211236" y="337800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63EC1A45-DE44-4732-A300-8A63DEFB1977}"/>
              </a:ext>
            </a:extLst>
          </p:cNvPr>
          <p:cNvSpPr/>
          <p:nvPr/>
        </p:nvSpPr>
        <p:spPr bwMode="gray">
          <a:xfrm>
            <a:off x="4183762" y="3253996"/>
            <a:ext cx="1443498" cy="5367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a16="http://schemas.microsoft.com/office/drawing/2014/main" xmlns="" id="{94275FFE-3BE6-4C12-8737-FDFE3456C4A2}"/>
              </a:ext>
            </a:extLst>
          </p:cNvPr>
          <p:cNvCxnSpPr>
            <a:stCxn id="10" idx="2"/>
            <a:endCxn id="16" idx="0"/>
          </p:cNvCxnSpPr>
          <p:nvPr/>
        </p:nvCxnSpPr>
        <p:spPr bwMode="gray">
          <a:xfrm>
            <a:off x="3069185" y="2316523"/>
            <a:ext cx="2133958" cy="994887"/>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a16="http://schemas.microsoft.com/office/drawing/2014/main" xmlns="" id="{020D7A1D-EFAD-4C8C-B9DE-D0FAD269B77A}"/>
              </a:ext>
            </a:extLst>
          </p:cNvPr>
          <p:cNvSpPr txBox="1"/>
          <p:nvPr/>
        </p:nvSpPr>
        <p:spPr bwMode="gray">
          <a:xfrm>
            <a:off x="2469282" y="159983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xmlns="" id="{020D7A1D-EFAD-4C8C-B9DE-D0FAD269B77A}"/>
              </a:ext>
            </a:extLst>
          </p:cNvPr>
          <p:cNvSpPr txBox="1"/>
          <p:nvPr/>
        </p:nvSpPr>
        <p:spPr bwMode="gray">
          <a:xfrm>
            <a:off x="4898112" y="162261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020D7A1D-EFAD-4C8C-B9DE-D0FAD269B77A}"/>
              </a:ext>
            </a:extLst>
          </p:cNvPr>
          <p:cNvSpPr txBox="1"/>
          <p:nvPr/>
        </p:nvSpPr>
        <p:spPr bwMode="gray">
          <a:xfrm>
            <a:off x="4603176" y="379057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xmlns="" id="{020D7A1D-EFAD-4C8C-B9DE-D0FAD269B77A}"/>
              </a:ext>
            </a:extLst>
          </p:cNvPr>
          <p:cNvSpPr txBox="1"/>
          <p:nvPr/>
        </p:nvSpPr>
        <p:spPr bwMode="gray">
          <a:xfrm>
            <a:off x="6903132" y="379057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flipH="1">
            <a:off x="822924" y="150347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1" name="文本框 30"/>
          <p:cNvSpPr txBox="1"/>
          <p:nvPr/>
        </p:nvSpPr>
        <p:spPr bwMode="gray">
          <a:xfrm>
            <a:off x="1220654" y="1349590"/>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7" name="直接连接符 36"/>
          <p:cNvCxnSpPr/>
          <p:nvPr/>
        </p:nvCxnSpPr>
        <p:spPr bwMode="gray">
          <a:xfrm flipH="1" flipV="1">
            <a:off x="3467440" y="2703904"/>
            <a:ext cx="772077" cy="354991"/>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44" name="直接连接符 43">
            <a:extLst>
              <a:ext uri="{FF2B5EF4-FFF2-40B4-BE49-F238E27FC236}">
                <a16:creationId xmlns:a16="http://schemas.microsoft.com/office/drawing/2014/main" xmlns="" id="{94275FFE-3BE6-4C12-8737-FDFE3456C4A2}"/>
              </a:ext>
            </a:extLst>
          </p:cNvPr>
          <p:cNvCxnSpPr>
            <a:stCxn id="14" idx="2"/>
            <a:endCxn id="16" idx="0"/>
          </p:cNvCxnSpPr>
          <p:nvPr/>
        </p:nvCxnSpPr>
        <p:spPr bwMode="gray">
          <a:xfrm flipH="1">
            <a:off x="5203143" y="2316523"/>
            <a:ext cx="289381" cy="994887"/>
          </a:xfrm>
          <a:prstGeom prst="line">
            <a:avLst/>
          </a:prstGeom>
          <a:noFill/>
          <a:ln w="19050" cap="flat" cmpd="sng" algn="ctr">
            <a:solidFill>
              <a:schemeClr val="bg1">
                <a:lumMod val="50000"/>
              </a:schemeClr>
            </a:solidFill>
            <a:prstDash val="solid"/>
          </a:ln>
          <a:effectLst/>
        </p:spPr>
      </p:cxnSp>
      <p:cxnSp>
        <p:nvCxnSpPr>
          <p:cNvPr id="51" name="直接连接符 50">
            <a:extLst>
              <a:ext uri="{FF2B5EF4-FFF2-40B4-BE49-F238E27FC236}">
                <a16:creationId xmlns:a16="http://schemas.microsoft.com/office/drawing/2014/main" xmlns="" id="{94275FFE-3BE6-4C12-8737-FDFE3456C4A2}"/>
              </a:ext>
            </a:extLst>
          </p:cNvPr>
          <p:cNvCxnSpPr>
            <a:stCxn id="16" idx="3"/>
            <a:endCxn id="57" idx="1"/>
          </p:cNvCxnSpPr>
          <p:nvPr/>
        </p:nvCxnSpPr>
        <p:spPr bwMode="gray">
          <a:xfrm>
            <a:off x="5466818" y="3527144"/>
            <a:ext cx="1767051" cy="0"/>
          </a:xfrm>
          <a:prstGeom prst="line">
            <a:avLst/>
          </a:prstGeom>
          <a:noFill/>
          <a:ln w="19050" cap="flat" cmpd="sng" algn="ctr">
            <a:solidFill>
              <a:schemeClr val="bg1">
                <a:lumMod val="50000"/>
              </a:schemeClr>
            </a:solidFill>
            <a:prstDash val="solid"/>
          </a:ln>
          <a:effectLst/>
        </p:spPr>
      </p:cxnSp>
      <p:pic>
        <p:nvPicPr>
          <p:cNvPr id="5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233869" y="3311410"/>
            <a:ext cx="527350" cy="431467"/>
          </a:xfrm>
          <a:prstGeom prst="rect">
            <a:avLst/>
          </a:prstGeom>
          <a:noFill/>
        </p:spPr>
      </p:pic>
      <p:sp>
        <p:nvSpPr>
          <p:cNvPr id="59" name="TextBox 120">
            <a:extLst>
              <a:ext uri="{FF2B5EF4-FFF2-40B4-BE49-F238E27FC236}">
                <a16:creationId xmlns:a16="http://schemas.microsoft.com/office/drawing/2014/main" xmlns="" id="{020D7A1D-EFAD-4C8C-B9DE-D0FAD269B77A}"/>
              </a:ext>
            </a:extLst>
          </p:cNvPr>
          <p:cNvSpPr txBox="1"/>
          <p:nvPr/>
        </p:nvSpPr>
        <p:spPr bwMode="gray">
          <a:xfrm>
            <a:off x="7714521" y="337800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a:extLst>
              <a:ext uri="{FF2B5EF4-FFF2-40B4-BE49-F238E27FC236}">
                <a16:creationId xmlns:a16="http://schemas.microsoft.com/office/drawing/2014/main" xmlns="" id="{63EC1A45-DE44-4732-A300-8A63DEFB1977}"/>
              </a:ext>
            </a:extLst>
          </p:cNvPr>
          <p:cNvSpPr/>
          <p:nvPr/>
        </p:nvSpPr>
        <p:spPr bwMode="gray">
          <a:xfrm>
            <a:off x="7039470" y="3253996"/>
            <a:ext cx="1443498" cy="5367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5914115" y="3790795"/>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5" name="直接连接符 64"/>
          <p:cNvCxnSpPr/>
          <p:nvPr/>
        </p:nvCxnSpPr>
        <p:spPr bwMode="gray">
          <a:xfrm flipV="1">
            <a:off x="5492524" y="2568434"/>
            <a:ext cx="169297" cy="57769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9" name="文本框 68"/>
          <p:cNvSpPr txBox="1"/>
          <p:nvPr/>
        </p:nvSpPr>
        <p:spPr bwMode="gray">
          <a:xfrm>
            <a:off x="1971724" y="2869387"/>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10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71" name="直接连接符 70">
            <a:extLst>
              <a:ext uri="{FF2B5EF4-FFF2-40B4-BE49-F238E27FC236}">
                <a16:creationId xmlns:a16="http://schemas.microsoft.com/office/drawing/2014/main" xmlns="" id="{94275FFE-3BE6-4C12-8737-FDFE3456C4A2}"/>
              </a:ext>
            </a:extLst>
          </p:cNvPr>
          <p:cNvCxnSpPr/>
          <p:nvPr/>
        </p:nvCxnSpPr>
        <p:spPr bwMode="gray">
          <a:xfrm flipH="1">
            <a:off x="4987665" y="2100789"/>
            <a:ext cx="252000" cy="0"/>
          </a:xfrm>
          <a:prstGeom prst="line">
            <a:avLst/>
          </a:prstGeom>
          <a:noFill/>
          <a:ln w="19050" cap="flat" cmpd="sng" algn="ctr">
            <a:solidFill>
              <a:schemeClr val="bg1">
                <a:lumMod val="50000"/>
              </a:schemeClr>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p:nvPr/>
        </p:nvCxnSpPr>
        <p:spPr bwMode="gray">
          <a:xfrm flipV="1">
            <a:off x="3618648" y="1951898"/>
            <a:ext cx="0" cy="297782"/>
          </a:xfrm>
          <a:prstGeom prst="line">
            <a:avLst/>
          </a:prstGeom>
          <a:noFill/>
          <a:ln w="19050" cap="flat" cmpd="sng" algn="ctr">
            <a:solidFill>
              <a:schemeClr val="bg1">
                <a:lumMod val="50000"/>
              </a:schemeClr>
            </a:solidFill>
            <a:prstDash val="solid"/>
          </a:ln>
          <a:effectLst/>
        </p:spPr>
      </p:cxnSp>
      <p:cxnSp>
        <p:nvCxnSpPr>
          <p:cNvPr id="77" name="直接连接符 76">
            <a:extLst>
              <a:ext uri="{FF2B5EF4-FFF2-40B4-BE49-F238E27FC236}">
                <a16:creationId xmlns:a16="http://schemas.microsoft.com/office/drawing/2014/main" xmlns="" id="{94275FFE-3BE6-4C12-8737-FDFE3456C4A2}"/>
              </a:ext>
            </a:extLst>
          </p:cNvPr>
          <p:cNvCxnSpPr/>
          <p:nvPr/>
        </p:nvCxnSpPr>
        <p:spPr bwMode="gray">
          <a:xfrm flipV="1">
            <a:off x="4981978" y="1951898"/>
            <a:ext cx="0" cy="297782"/>
          </a:xfrm>
          <a:prstGeom prst="line">
            <a:avLst/>
          </a:prstGeom>
          <a:noFill/>
          <a:ln w="19050" cap="flat" cmpd="sng" algn="ctr">
            <a:solidFill>
              <a:schemeClr val="bg1">
                <a:lumMod val="50000"/>
              </a:schemeClr>
            </a:solidFill>
            <a:prstDash val="solid"/>
          </a:ln>
          <a:effectLst/>
        </p:spPr>
      </p:cxnSp>
      <p:sp>
        <p:nvSpPr>
          <p:cNvPr id="78" name="文本框 77"/>
          <p:cNvSpPr txBox="1"/>
          <p:nvPr/>
        </p:nvSpPr>
        <p:spPr bwMode="gray">
          <a:xfrm>
            <a:off x="3693054" y="1956370"/>
            <a:ext cx="11865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9" name="文本框 78"/>
          <p:cNvSpPr txBox="1"/>
          <p:nvPr/>
        </p:nvSpPr>
        <p:spPr bwMode="gray">
          <a:xfrm>
            <a:off x="5609537" y="2747990"/>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20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80" name="文本框 79"/>
          <p:cNvSpPr txBox="1"/>
          <p:nvPr/>
        </p:nvSpPr>
        <p:spPr bwMode="gray">
          <a:xfrm>
            <a:off x="5331375" y="3881569"/>
            <a:ext cx="2074607"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10.0.23.0/24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not carried</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6" name="圆角矩形 35"/>
          <p:cNvSpPr/>
          <p:nvPr/>
        </p:nvSpPr>
        <p:spPr bwMode="gray">
          <a:xfrm>
            <a:off x="6768396" y="1314450"/>
            <a:ext cx="4972930" cy="124917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on R2 and R3 so that the MED value of the BGP route advertised by R2 to R4 is 10 and the MED value of the BGP route advertised by R3 is 20. If other conditions are the same, R4 preferentially selects the BGP routes advertised by R2.</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6621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Each BGP route has multiple path attributes. When a router advertises a BGP route to its peer, the route carries multiple path attributes. These attributes describe </a:t>
            </a:r>
            <a:r>
              <a:rPr lang="en-US" altLang="zh-CN" smtClean="0">
                <a:sym typeface="Huawei Sans" panose="020C0503030203020204" pitchFamily="34" charset="0"/>
              </a:rPr>
              <a:t>route</a:t>
            </a:r>
            <a:r>
              <a:rPr lang="en-US" smtClean="0">
                <a:sym typeface="Huawei Sans" panose="020C0503030203020204" pitchFamily="34" charset="0"/>
              </a:rPr>
              <a:t> characteristics that affect BGP route selection in some scenarios.</a:t>
            </a:r>
            <a:endParaRPr lang="en-US" altLang="zh-CN" smtClean="0">
              <a:sym typeface="Huawei Sans" panose="020C0503030203020204" pitchFamily="34" charset="0"/>
            </a:endParaRPr>
          </a:p>
          <a:p>
            <a:r>
              <a:rPr lang="en-US" smtClean="0">
                <a:sym typeface="Huawei Sans" panose="020C0503030203020204" pitchFamily="34" charset="0"/>
              </a:rPr>
              <a:t>IBGP split horizon prevents routing loops in an AS, but also brings the following problem: A BGP route can be only transmitted to one next hop in an AS. If IBGP peers establish full-mesh connections, the load on devices increases.</a:t>
            </a:r>
            <a:endParaRPr lang="en-US" altLang="zh-CN" smtClean="0">
              <a:sym typeface="Huawei Sans" panose="020C0503030203020204" pitchFamily="34" charset="0"/>
            </a:endParaRPr>
          </a:p>
          <a:p>
            <a:r>
              <a:rPr lang="en-US" smtClean="0">
                <a:sym typeface="Huawei Sans" panose="020C0503030203020204" pitchFamily="34" charset="0"/>
              </a:rPr>
              <a:t>This course describes BGP path attributes and route reflectors (RRs).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6314860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800" dirty="0" smtClean="0">
                <a:sym typeface="Huawei Sans" panose="020C0503030203020204" pitchFamily="34" charset="0"/>
              </a:rPr>
              <a:t>By default, a router compares the MED values of only the BGP routes from the same neighboring AS. That is, if two routes to the same destination are from different neighboring ASs, the router does not compare the MED values of the two routes.</a:t>
            </a:r>
          </a:p>
          <a:p>
            <a:r>
              <a:rPr lang="en-US" altLang="zh-CN" sz="1800" dirty="0" smtClean="0">
                <a:sym typeface="Huawei Sans" panose="020C0503030203020204" pitchFamily="34" charset="0"/>
              </a:rPr>
              <a:t>A BGP router determines whether to carry the MED attribute in a route advertised to its EBGP peers as follows (assume that no policy is configured on the EBGP peers):</a:t>
            </a:r>
          </a:p>
          <a:p>
            <a:pPr lvl="1"/>
            <a:r>
              <a:rPr lang="en-US" altLang="zh-CN" sz="1600" dirty="0" smtClean="0">
                <a:sym typeface="Huawei Sans" panose="020C0503030203020204" pitchFamily="34" charset="0"/>
              </a:rPr>
              <a:t>If the BGP route is locally originated (imported using the </a:t>
            </a:r>
            <a:r>
              <a:rPr lang="en-US" altLang="zh-CN" sz="1600" b="1" dirty="0" smtClean="0">
                <a:sym typeface="Huawei Sans" panose="020C0503030203020204" pitchFamily="34" charset="0"/>
              </a:rPr>
              <a:t>network</a:t>
            </a:r>
            <a:r>
              <a:rPr lang="en-US" altLang="zh-CN" sz="1600" dirty="0" smtClean="0">
                <a:sym typeface="Huawei Sans" panose="020C0503030203020204" pitchFamily="34" charset="0"/>
              </a:rPr>
              <a:t> or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the BGP route carries the MED attribute by default and is sent to the EBGP peer.</a:t>
            </a:r>
          </a:p>
          <a:p>
            <a:pPr lvl="1"/>
            <a:r>
              <a:rPr lang="en-US" altLang="zh-CN" sz="1600" dirty="0" smtClean="0">
                <a:sym typeface="Huawei Sans" panose="020C0503030203020204" pitchFamily="34" charset="0"/>
              </a:rPr>
              <a:t>If a BGP route is learned from a BGP peer, the route advertised to an EBGP peer does not carry the MED attribute by default.</a:t>
            </a:r>
          </a:p>
          <a:p>
            <a:pPr lvl="1"/>
            <a:r>
              <a:rPr lang="en-US" altLang="zh-CN" sz="1600" dirty="0" smtClean="0">
                <a:sym typeface="Huawei Sans" panose="020C0503030203020204" pitchFamily="34" charset="0"/>
              </a:rPr>
              <a:t>When a route is transmitted between IBGP peers, the MED value is retained and transmitted with the route. The MED value will not be changed or lost during the transmission unless a policy is deployed.</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Precautions for the MED</a:t>
            </a:r>
            <a:endParaRPr lang="en-US" dirty="0">
              <a:sym typeface="Huawei Sans" panose="020C0503030203020204" pitchFamily="34" charset="0"/>
            </a:endParaRPr>
          </a:p>
        </p:txBody>
      </p:sp>
      <p:sp>
        <p:nvSpPr>
          <p:cNvPr id="8" name="五边形 7"/>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1152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451877" y="3524563"/>
            <a:ext cx="11306175" cy="2857186"/>
          </a:xfrm>
        </p:spPr>
        <p:txBody>
          <a:bodyPr/>
          <a:lstStyle/>
          <a:p>
            <a:r>
              <a:rPr lang="en-US" altLang="zh-CN" sz="1800" smtClean="0">
                <a:sym typeface="Huawei Sans" panose="020C0503030203020204" pitchFamily="34" charset="0"/>
              </a:rPr>
              <a:t>If a router learns a route through an IGP and imports the route to its BGP routing table using the network or import-route command, the MED value of the generated BGP route inherits the IGP metric value of the route. For example, in the preceding figure, R2 learns the route 10.0.1.0/24 through OSPF and the OSPF cost of the route is 100 in the global routing table of R2. When R2 imports the route into its BGP table using the network command, the MED value of the generated BGP route is 100.</a:t>
            </a:r>
          </a:p>
          <a:p>
            <a:r>
              <a:rPr lang="en-US" altLang="zh-CN" sz="1800" smtClean="0">
                <a:sym typeface="Huawei Sans" panose="020C0503030203020204" pitchFamily="34" charset="0"/>
              </a:rPr>
              <a:t>If a router imports a locally direct or static route to BGP using the network or import-route command, the MED of the BGP route is 0 because the cost of the direct or static route is 0.</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the MED Attribute (1)</a:t>
            </a:r>
            <a:endParaRPr lang="en-US" altLang="zh-CN" dirty="0">
              <a:sym typeface="Huawei Sans" panose="020C0503030203020204" pitchFamily="34" charset="0"/>
            </a:endParaRPr>
          </a:p>
        </p:txBody>
      </p:sp>
      <p:sp>
        <p:nvSpPr>
          <p:cNvPr id="49" name="圆角矩形 48"/>
          <p:cNvSpPr/>
          <p:nvPr/>
        </p:nvSpPr>
        <p:spPr bwMode="gray">
          <a:xfrm>
            <a:off x="4227951" y="1569068"/>
            <a:ext cx="2525425" cy="825645"/>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a16="http://schemas.microsoft.com/office/drawing/2014/main" xmlns="" id="{020D7A1D-EFAD-4C8C-B9DE-D0FAD269B77A}"/>
              </a:ext>
            </a:extLst>
          </p:cNvPr>
          <p:cNvSpPr txBox="1"/>
          <p:nvPr/>
        </p:nvSpPr>
        <p:spPr bwMode="gray">
          <a:xfrm>
            <a:off x="6002609"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282035" y="1851194"/>
            <a:ext cx="527350" cy="431467"/>
          </a:xfrm>
          <a:prstGeom prst="rect">
            <a:avLst/>
          </a:prstGeom>
          <a:noFill/>
        </p:spPr>
      </p:pic>
      <p:cxnSp>
        <p:nvCxnSpPr>
          <p:cNvPr id="6" name="直接连接符 5">
            <a:extLst>
              <a:ext uri="{FF2B5EF4-FFF2-40B4-BE49-F238E27FC236}">
                <a16:creationId xmlns:a16="http://schemas.microsoft.com/office/drawing/2014/main" xmlns="" id="{94275FFE-3BE6-4C12-8737-FDFE3456C4A2}"/>
              </a:ext>
            </a:extLst>
          </p:cNvPr>
          <p:cNvCxnSpPr>
            <a:endCxn id="5" idx="1"/>
          </p:cNvCxnSpPr>
          <p:nvPr/>
        </p:nvCxnSpPr>
        <p:spPr bwMode="gray">
          <a:xfrm>
            <a:off x="4028377" y="2066928"/>
            <a:ext cx="253658" cy="0"/>
          </a:xfrm>
          <a:prstGeom prst="line">
            <a:avLst/>
          </a:prstGeom>
          <a:noFill/>
          <a:ln w="19050" cap="flat" cmpd="sng" algn="ctr">
            <a:solidFill>
              <a:schemeClr val="bg1">
                <a:lumMod val="50000"/>
              </a:schemeClr>
            </a:solidFill>
            <a:prstDash val="solid"/>
          </a:ln>
          <a:effectLst/>
        </p:spPr>
      </p:cxnSp>
      <p:sp>
        <p:nvSpPr>
          <p:cNvPr id="7" name="任意多边形 6"/>
          <p:cNvSpPr/>
          <p:nvPr/>
        </p:nvSpPr>
        <p:spPr bwMode="gray">
          <a:xfrm>
            <a:off x="2987981" y="1385740"/>
            <a:ext cx="3919585"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152319" y="1851194"/>
            <a:ext cx="527350" cy="431467"/>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351487" y="1851194"/>
            <a:ext cx="527350" cy="431467"/>
          </a:xfrm>
          <a:prstGeom prst="rect">
            <a:avLst/>
          </a:prstGeom>
          <a:noFill/>
        </p:spPr>
      </p:pic>
      <p:sp>
        <p:nvSpPr>
          <p:cNvPr id="10" name="TextBox 120">
            <a:extLst>
              <a:ext uri="{FF2B5EF4-FFF2-40B4-BE49-F238E27FC236}">
                <a16:creationId xmlns:a16="http://schemas.microsoft.com/office/drawing/2014/main" xmlns="" id="{020D7A1D-EFAD-4C8C-B9DE-D0FAD269B77A}"/>
              </a:ext>
            </a:extLst>
          </p:cNvPr>
          <p:cNvSpPr txBox="1"/>
          <p:nvPr/>
        </p:nvSpPr>
        <p:spPr bwMode="gray">
          <a:xfrm>
            <a:off x="8196222"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3945808"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020D7A1D-EFAD-4C8C-B9DE-D0FAD269B77A}"/>
              </a:ext>
            </a:extLst>
          </p:cNvPr>
          <p:cNvSpPr txBox="1"/>
          <p:nvPr/>
        </p:nvSpPr>
        <p:spPr bwMode="gray">
          <a:xfrm>
            <a:off x="582158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8015195"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a16="http://schemas.microsoft.com/office/drawing/2014/main" xmlns="" id="{94275FFE-3BE6-4C12-8737-FDFE3456C4A2}"/>
              </a:ext>
            </a:extLst>
          </p:cNvPr>
          <p:cNvCxnSpPr>
            <a:stCxn id="8" idx="3"/>
            <a:endCxn id="9" idx="1"/>
          </p:cNvCxnSpPr>
          <p:nvPr/>
        </p:nvCxnSpPr>
        <p:spPr bwMode="gray">
          <a:xfrm>
            <a:off x="6679669" y="2066928"/>
            <a:ext cx="1671818" cy="0"/>
          </a:xfrm>
          <a:prstGeom prst="line">
            <a:avLst/>
          </a:prstGeom>
          <a:noFill/>
          <a:ln w="19050" cap="flat" cmpd="sng" algn="ctr">
            <a:solidFill>
              <a:schemeClr val="bg1">
                <a:lumMod val="50000"/>
              </a:schemeClr>
            </a:solidFill>
            <a:prstDash val="solid"/>
          </a:ln>
          <a:effectLst/>
        </p:spPr>
      </p:cxnSp>
      <p:cxnSp>
        <p:nvCxnSpPr>
          <p:cNvPr id="25" name="直接连接符 24"/>
          <p:cNvCxnSpPr/>
          <p:nvPr/>
        </p:nvCxnSpPr>
        <p:spPr bwMode="gray">
          <a:xfrm flipH="1">
            <a:off x="7264563"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9" name="直接连接符 28">
            <a:extLst>
              <a:ext uri="{FF2B5EF4-FFF2-40B4-BE49-F238E27FC236}">
                <a16:creationId xmlns:a16="http://schemas.microsoft.com/office/drawing/2014/main" xmlns="" id="{94275FFE-3BE6-4C12-8737-FDFE3456C4A2}"/>
              </a:ext>
            </a:extLst>
          </p:cNvPr>
          <p:cNvCxnSpPr/>
          <p:nvPr/>
        </p:nvCxnSpPr>
        <p:spPr bwMode="gray">
          <a:xfrm flipV="1">
            <a:off x="4030867" y="1913038"/>
            <a:ext cx="0" cy="297782"/>
          </a:xfrm>
          <a:prstGeom prst="line">
            <a:avLst/>
          </a:prstGeom>
          <a:noFill/>
          <a:ln w="19050" cap="flat" cmpd="sng" algn="ctr">
            <a:solidFill>
              <a:schemeClr val="bg1">
                <a:lumMod val="50000"/>
              </a:schemeClr>
            </a:solidFill>
            <a:prstDash val="solid"/>
          </a:ln>
          <a:effectLst/>
        </p:spPr>
      </p:cxnSp>
      <p:sp>
        <p:nvSpPr>
          <p:cNvPr id="31" name="文本框 30"/>
          <p:cNvSpPr txBox="1"/>
          <p:nvPr/>
        </p:nvSpPr>
        <p:spPr bwMode="gray">
          <a:xfrm>
            <a:off x="2974167" y="190351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2" name="文本框 31"/>
          <p:cNvSpPr txBox="1"/>
          <p:nvPr/>
        </p:nvSpPr>
        <p:spPr bwMode="gray">
          <a:xfrm>
            <a:off x="6631144" y="2775169"/>
            <a:ext cx="1973618"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100</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6" name="直接连接符 45">
            <a:extLst>
              <a:ext uri="{FF2B5EF4-FFF2-40B4-BE49-F238E27FC236}">
                <a16:creationId xmlns:a16="http://schemas.microsoft.com/office/drawing/2014/main" xmlns="" id="{94275FFE-3BE6-4C12-8737-FDFE3456C4A2}"/>
              </a:ext>
            </a:extLst>
          </p:cNvPr>
          <p:cNvCxnSpPr>
            <a:endCxn id="8" idx="1"/>
          </p:cNvCxnSpPr>
          <p:nvPr/>
        </p:nvCxnSpPr>
        <p:spPr bwMode="gray">
          <a:xfrm flipV="1">
            <a:off x="4809385" y="2066928"/>
            <a:ext cx="1342934" cy="0"/>
          </a:xfrm>
          <a:prstGeom prst="line">
            <a:avLst/>
          </a:prstGeom>
          <a:noFill/>
          <a:ln w="19050" cap="flat" cmpd="sng" algn="ctr">
            <a:solidFill>
              <a:schemeClr val="bg1">
                <a:lumMod val="50000"/>
              </a:schemeClr>
            </a:solidFill>
            <a:prstDash val="solid"/>
          </a:ln>
          <a:effectLst/>
        </p:spPr>
      </p:cxnSp>
      <p:sp>
        <p:nvSpPr>
          <p:cNvPr id="50" name="TextBox 120">
            <a:extLst>
              <a:ext uri="{FF2B5EF4-FFF2-40B4-BE49-F238E27FC236}">
                <a16:creationId xmlns:a16="http://schemas.microsoft.com/office/drawing/2014/main" xmlns="" id="{020D7A1D-EFAD-4C8C-B9DE-D0FAD269B77A}"/>
              </a:ext>
            </a:extLst>
          </p:cNvPr>
          <p:cNvSpPr txBox="1"/>
          <p:nvPr/>
        </p:nvSpPr>
        <p:spPr bwMode="gray">
          <a:xfrm>
            <a:off x="4737188" y="2078492"/>
            <a:ext cx="1464749"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8147537" y="138574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a:off x="822924" y="30427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6" name="文本框 55"/>
          <p:cNvSpPr txBox="1"/>
          <p:nvPr/>
        </p:nvSpPr>
        <p:spPr bwMode="gray">
          <a:xfrm>
            <a:off x="1338416" y="2888899"/>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3" name="五边形 32"/>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8537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p:cNvSpPr>
            <a:spLocks noGrp="1"/>
          </p:cNvSpPr>
          <p:nvPr>
            <p:ph type="body" sz="quarter" idx="10"/>
          </p:nvPr>
        </p:nvSpPr>
        <p:spPr>
          <a:xfrm>
            <a:off x="451877" y="3515036"/>
            <a:ext cx="11306175" cy="2866713"/>
          </a:xfrm>
        </p:spPr>
        <p:txBody>
          <a:bodyPr/>
          <a:lstStyle/>
          <a:p>
            <a:r>
              <a:rPr lang="en-US" altLang="zh-CN" sz="1600" dirty="0" smtClean="0">
                <a:sym typeface="Huawei Sans" panose="020C0503030203020204" pitchFamily="34" charset="0"/>
              </a:rPr>
              <a:t>If a router learns a route from a peer through BGP, the router does not transmit the MED value by default when updating the route to its EBGP peer. That is, the MED attribute is not transmitted across ASs. As shown in the figure, if R3 learns a BGP route with the MED attribute from R2, it advertises the route without the MED attribute to R4 by default.</a:t>
            </a:r>
          </a:p>
          <a:p>
            <a:r>
              <a:rPr lang="en-US" altLang="zh-CN" sz="1600" dirty="0" smtClean="0">
                <a:sym typeface="Huawei Sans" panose="020C0503030203020204" pitchFamily="34" charset="0"/>
              </a:rPr>
              <a:t>You can run the </a:t>
            </a:r>
            <a:r>
              <a:rPr lang="en-US" altLang="zh-CN" sz="1600" b="1" dirty="0" smtClean="0">
                <a:sym typeface="Huawei Sans" panose="020C0503030203020204" pitchFamily="34" charset="0"/>
              </a:rPr>
              <a:t>default med </a:t>
            </a:r>
            <a:r>
              <a:rPr lang="en-US" altLang="zh-CN" sz="1600" dirty="0" smtClean="0">
                <a:sym typeface="Huawei Sans" panose="020C0503030203020204" pitchFamily="34" charset="0"/>
              </a:rPr>
              <a:t>command to change the </a:t>
            </a:r>
            <a:r>
              <a:rPr lang="en-US" altLang="zh-CN" sz="1600" b="1" dirty="0" smtClean="0">
                <a:sym typeface="Huawei Sans" panose="020C0503030203020204" pitchFamily="34" charset="0"/>
              </a:rPr>
              <a:t>default MED </a:t>
            </a:r>
            <a:r>
              <a:rPr lang="en-US" altLang="zh-CN" sz="1600" dirty="0" smtClean="0">
                <a:sym typeface="Huawei Sans" panose="020C0503030203020204" pitchFamily="34" charset="0"/>
              </a:rPr>
              <a:t>value. The default med command takes effect only for the local routes imported using the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and BGP summarized routes. For example, if </a:t>
            </a:r>
            <a:r>
              <a:rPr lang="en-US" altLang="zh-CN" sz="1600" b="1" dirty="0" smtClean="0">
                <a:sym typeface="Huawei Sans" panose="020C0503030203020204" pitchFamily="34" charset="0"/>
              </a:rPr>
              <a:t>default med 999 </a:t>
            </a:r>
            <a:r>
              <a:rPr lang="en-US" altLang="zh-CN" sz="1600" dirty="0" smtClean="0">
                <a:sym typeface="Huawei Sans" panose="020C0503030203020204" pitchFamily="34" charset="0"/>
              </a:rPr>
              <a:t>is configured on R2, R2 advertises the MED value 999 to R3 with the route imported using the </a:t>
            </a:r>
            <a:r>
              <a:rPr lang="en-US" altLang="zh-CN" sz="1600" b="1" dirty="0" smtClean="0">
                <a:sym typeface="Huawei Sans" panose="020C0503030203020204" pitchFamily="34" charset="0"/>
              </a:rPr>
              <a:t>import-route</a:t>
            </a:r>
            <a:r>
              <a:rPr lang="en-US" altLang="zh-CN" sz="1600" dirty="0" smtClean="0">
                <a:sym typeface="Huawei Sans" panose="020C0503030203020204" pitchFamily="34" charset="0"/>
              </a:rPr>
              <a:t> command or generated using the </a:t>
            </a:r>
            <a:r>
              <a:rPr lang="en-US" altLang="zh-CN" sz="1600" b="1" dirty="0" smtClean="0">
                <a:sym typeface="Huawei Sans" panose="020C0503030203020204" pitchFamily="34" charset="0"/>
              </a:rPr>
              <a:t>aggregate</a:t>
            </a:r>
            <a:r>
              <a:rPr lang="en-US" altLang="zh-CN" sz="1600" dirty="0" smtClean="0">
                <a:sym typeface="Huawei Sans" panose="020C0503030203020204" pitchFamily="34" charset="0"/>
              </a:rPr>
              <a:t> command.</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Default Operation for the MED Attribute (2)</a:t>
            </a:r>
            <a:endParaRPr lang="en-US" altLang="zh-CN" dirty="0">
              <a:sym typeface="Huawei Sans" panose="020C0503030203020204" pitchFamily="34" charset="0"/>
            </a:endParaRPr>
          </a:p>
        </p:txBody>
      </p:sp>
      <p:sp>
        <p:nvSpPr>
          <p:cNvPr id="4" name="圆角矩形 3"/>
          <p:cNvSpPr/>
          <p:nvPr/>
        </p:nvSpPr>
        <p:spPr bwMode="gray">
          <a:xfrm>
            <a:off x="2751425" y="1569068"/>
            <a:ext cx="2525425" cy="825645"/>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a16="http://schemas.microsoft.com/office/drawing/2014/main" xmlns="" id="{020D7A1D-EFAD-4C8C-B9DE-D0FAD269B77A}"/>
              </a:ext>
            </a:extLst>
          </p:cNvPr>
          <p:cNvSpPr txBox="1"/>
          <p:nvPr/>
        </p:nvSpPr>
        <p:spPr bwMode="gray">
          <a:xfrm>
            <a:off x="4526083"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805509" y="1851194"/>
            <a:ext cx="527350" cy="431467"/>
          </a:xfrm>
          <a:prstGeom prst="rect">
            <a:avLst/>
          </a:prstGeom>
          <a:noFill/>
        </p:spPr>
      </p:pic>
      <p:cxnSp>
        <p:nvCxnSpPr>
          <p:cNvPr id="7" name="直接连接符 6">
            <a:extLst>
              <a:ext uri="{FF2B5EF4-FFF2-40B4-BE49-F238E27FC236}">
                <a16:creationId xmlns:a16="http://schemas.microsoft.com/office/drawing/2014/main" xmlns="" id="{94275FFE-3BE6-4C12-8737-FDFE3456C4A2}"/>
              </a:ext>
            </a:extLst>
          </p:cNvPr>
          <p:cNvCxnSpPr>
            <a:endCxn id="6" idx="1"/>
          </p:cNvCxnSpPr>
          <p:nvPr/>
        </p:nvCxnSpPr>
        <p:spPr bwMode="gray">
          <a:xfrm>
            <a:off x="2551851" y="2066928"/>
            <a:ext cx="253658" cy="0"/>
          </a:xfrm>
          <a:prstGeom prst="line">
            <a:avLst/>
          </a:prstGeom>
          <a:noFill/>
          <a:ln w="19050" cap="flat" cmpd="sng" algn="ctr">
            <a:solidFill>
              <a:schemeClr val="bg1">
                <a:lumMod val="50000"/>
              </a:schemeClr>
            </a:solidFill>
            <a:prstDash val="solid"/>
          </a:ln>
          <a:effectLst/>
        </p:spPr>
      </p:cxnSp>
      <p:sp>
        <p:nvSpPr>
          <p:cNvPr id="8" name="任意多边形 7"/>
          <p:cNvSpPr/>
          <p:nvPr/>
        </p:nvSpPr>
        <p:spPr bwMode="gray">
          <a:xfrm>
            <a:off x="1511455" y="1478410"/>
            <a:ext cx="3919585" cy="119384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75793" y="1851194"/>
            <a:ext cx="527350" cy="431467"/>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874961" y="1851194"/>
            <a:ext cx="527350" cy="431467"/>
          </a:xfrm>
          <a:prstGeom prst="rect">
            <a:avLst/>
          </a:prstGeom>
          <a:noFill/>
        </p:spPr>
      </p:pic>
      <p:sp>
        <p:nvSpPr>
          <p:cNvPr id="11" name="TextBox 120">
            <a:extLst>
              <a:ext uri="{FF2B5EF4-FFF2-40B4-BE49-F238E27FC236}">
                <a16:creationId xmlns:a16="http://schemas.microsoft.com/office/drawing/2014/main" xmlns="" id="{020D7A1D-EFAD-4C8C-B9DE-D0FAD269B77A}"/>
              </a:ext>
            </a:extLst>
          </p:cNvPr>
          <p:cNvSpPr txBox="1"/>
          <p:nvPr/>
        </p:nvSpPr>
        <p:spPr bwMode="gray">
          <a:xfrm>
            <a:off x="6719696"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246928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4345056"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020D7A1D-EFAD-4C8C-B9DE-D0FAD269B77A}"/>
              </a:ext>
            </a:extLst>
          </p:cNvPr>
          <p:cNvSpPr txBox="1"/>
          <p:nvPr/>
        </p:nvSpPr>
        <p:spPr bwMode="gray">
          <a:xfrm>
            <a:off x="6538669"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8846232" y="156906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a:extLst>
              <a:ext uri="{FF2B5EF4-FFF2-40B4-BE49-F238E27FC236}">
                <a16:creationId xmlns:a16="http://schemas.microsoft.com/office/drawing/2014/main" xmlns="" id="{94275FFE-3BE6-4C12-8737-FDFE3456C4A2}"/>
              </a:ext>
            </a:extLst>
          </p:cNvPr>
          <p:cNvCxnSpPr>
            <a:stCxn id="9" idx="3"/>
            <a:endCxn id="10" idx="1"/>
          </p:cNvCxnSpPr>
          <p:nvPr/>
        </p:nvCxnSpPr>
        <p:spPr bwMode="gray">
          <a:xfrm>
            <a:off x="5203143" y="2066928"/>
            <a:ext cx="1671818" cy="0"/>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10" idx="3"/>
            <a:endCxn id="19" idx="1"/>
          </p:cNvCxnSpPr>
          <p:nvPr/>
        </p:nvCxnSpPr>
        <p:spPr bwMode="gray">
          <a:xfrm>
            <a:off x="7402311" y="2066928"/>
            <a:ext cx="1774658" cy="0"/>
          </a:xfrm>
          <a:prstGeom prst="line">
            <a:avLst/>
          </a:prstGeom>
          <a:noFill/>
          <a:ln w="19050" cap="flat" cmpd="sng" algn="ctr">
            <a:solidFill>
              <a:schemeClr val="bg1">
                <a:lumMod val="50000"/>
              </a:schemeClr>
            </a:solidFill>
            <a:prstDash val="solid"/>
          </a:ln>
          <a:effectLst/>
        </p:spPr>
      </p:cxnSp>
      <p:pic>
        <p:nvPicPr>
          <p:cNvPr id="1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9176969" y="1851194"/>
            <a:ext cx="527350" cy="431467"/>
          </a:xfrm>
          <a:prstGeom prst="rect">
            <a:avLst/>
          </a:prstGeom>
          <a:noFill/>
        </p:spPr>
      </p:pic>
      <p:sp>
        <p:nvSpPr>
          <p:cNvPr id="20" name="TextBox 120">
            <a:extLst>
              <a:ext uri="{FF2B5EF4-FFF2-40B4-BE49-F238E27FC236}">
                <a16:creationId xmlns:a16="http://schemas.microsoft.com/office/drawing/2014/main" xmlns="" id="{020D7A1D-EFAD-4C8C-B9DE-D0FAD269B77A}"/>
              </a:ext>
            </a:extLst>
          </p:cNvPr>
          <p:cNvSpPr txBox="1"/>
          <p:nvPr/>
        </p:nvSpPr>
        <p:spPr bwMode="gray">
          <a:xfrm>
            <a:off x="9027259" y="235111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a:off x="5788037"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2" name="文本框 21"/>
          <p:cNvSpPr txBox="1"/>
          <p:nvPr/>
        </p:nvSpPr>
        <p:spPr bwMode="gray">
          <a:xfrm>
            <a:off x="7262662" y="2775169"/>
            <a:ext cx="2361545"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without the MED attribute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a:extLst>
              <a:ext uri="{FF2B5EF4-FFF2-40B4-BE49-F238E27FC236}">
                <a16:creationId xmlns:a16="http://schemas.microsoft.com/office/drawing/2014/main" xmlns="" id="{94275FFE-3BE6-4C12-8737-FDFE3456C4A2}"/>
              </a:ext>
            </a:extLst>
          </p:cNvPr>
          <p:cNvCxnSpPr/>
          <p:nvPr/>
        </p:nvCxnSpPr>
        <p:spPr bwMode="gray">
          <a:xfrm flipV="1">
            <a:off x="2554341" y="1913038"/>
            <a:ext cx="0" cy="297782"/>
          </a:xfrm>
          <a:prstGeom prst="line">
            <a:avLst/>
          </a:prstGeom>
          <a:noFill/>
          <a:ln w="19050" cap="flat" cmpd="sng" algn="ctr">
            <a:solidFill>
              <a:schemeClr val="bg1">
                <a:lumMod val="50000"/>
              </a:schemeClr>
            </a:solidFill>
            <a:prstDash val="solid"/>
          </a:ln>
          <a:effectLst/>
        </p:spPr>
      </p:cxnSp>
      <p:sp>
        <p:nvSpPr>
          <p:cNvPr id="24" name="文本框 23"/>
          <p:cNvSpPr txBox="1"/>
          <p:nvPr/>
        </p:nvSpPr>
        <p:spPr bwMode="gray">
          <a:xfrm>
            <a:off x="1497641" y="1903511"/>
            <a:ext cx="1128835" cy="307777"/>
          </a:xfrm>
          <a:prstGeom prst="rect">
            <a:avLst/>
          </a:prstGeom>
          <a:noFill/>
        </p:spPr>
        <p:txBody>
          <a:bodyPr wrap="non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200" b="1" kern="100" dirty="0">
              <a:solidFill>
                <a:srgbClr val="EC7061"/>
              </a:solidFill>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25" name="文本框 24"/>
          <p:cNvSpPr txBox="1"/>
          <p:nvPr/>
        </p:nvSpPr>
        <p:spPr bwMode="gray">
          <a:xfrm>
            <a:off x="5154618" y="2775169"/>
            <a:ext cx="1973618"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10.0.1.0/24</a:t>
            </a:r>
            <a:endParaRPr lang="en-US" altLang="zh-CN" sz="1400" kern="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 = 999</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6" name="直接连接符 25">
            <a:extLst>
              <a:ext uri="{FF2B5EF4-FFF2-40B4-BE49-F238E27FC236}">
                <a16:creationId xmlns:a16="http://schemas.microsoft.com/office/drawing/2014/main" xmlns="" id="{94275FFE-3BE6-4C12-8737-FDFE3456C4A2}"/>
              </a:ext>
            </a:extLst>
          </p:cNvPr>
          <p:cNvCxnSpPr>
            <a:endCxn id="9" idx="1"/>
          </p:cNvCxnSpPr>
          <p:nvPr/>
        </p:nvCxnSpPr>
        <p:spPr bwMode="gray">
          <a:xfrm flipV="1">
            <a:off x="3332859" y="2066928"/>
            <a:ext cx="1342934" cy="0"/>
          </a:xfrm>
          <a:prstGeom prst="line">
            <a:avLst/>
          </a:prstGeom>
          <a:noFill/>
          <a:ln w="19050" cap="flat" cmpd="sng" algn="ctr">
            <a:solidFill>
              <a:schemeClr val="bg1">
                <a:lumMod val="50000"/>
              </a:schemeClr>
            </a:solidFill>
            <a:prstDash val="solid"/>
          </a:ln>
          <a:effectLst/>
        </p:spPr>
      </p:cxnSp>
      <p:sp>
        <p:nvSpPr>
          <p:cNvPr id="27" name="TextBox 120">
            <a:extLst>
              <a:ext uri="{FF2B5EF4-FFF2-40B4-BE49-F238E27FC236}">
                <a16:creationId xmlns:a16="http://schemas.microsoft.com/office/drawing/2014/main" xmlns="" id="{020D7A1D-EFAD-4C8C-B9DE-D0FAD269B77A}"/>
              </a:ext>
            </a:extLst>
          </p:cNvPr>
          <p:cNvSpPr txBox="1"/>
          <p:nvPr/>
        </p:nvSpPr>
        <p:spPr bwMode="gray">
          <a:xfrm>
            <a:off x="3252819" y="2093798"/>
            <a:ext cx="1464749"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8074156" y="2631511"/>
            <a:ext cx="772076"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9" name="直接连接符 28"/>
          <p:cNvCxnSpPr/>
          <p:nvPr/>
        </p:nvCxnSpPr>
        <p:spPr bwMode="gray">
          <a:xfrm flipH="1">
            <a:off x="822924" y="30427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0" name="文本框 29"/>
          <p:cNvSpPr txBox="1"/>
          <p:nvPr/>
        </p:nvSpPr>
        <p:spPr bwMode="gray">
          <a:xfrm>
            <a:off x="1156748" y="2888899"/>
            <a:ext cx="103425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1" name="任意多边形 30"/>
          <p:cNvSpPr/>
          <p:nvPr/>
        </p:nvSpPr>
        <p:spPr bwMode="gray">
          <a:xfrm>
            <a:off x="6686134" y="1385740"/>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8993698" y="1423671"/>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878428" y="38514"/>
            <a:ext cx="1395316"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0185400" y="38514"/>
            <a:ext cx="155592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63940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a:xfrm>
            <a:off x="451877" y="5594191"/>
            <a:ext cx="11306175" cy="787558"/>
          </a:xfrm>
        </p:spPr>
        <p:txBody>
          <a:bodyPr/>
          <a:lstStyle/>
          <a:p>
            <a:pPr marL="0" indent="0">
              <a:buNone/>
            </a:pPr>
            <a:r>
              <a:rPr lang="en-US" altLang="zh-CN" sz="1800" dirty="0" err="1" smtClean="0">
                <a:sym typeface="Huawei Sans" panose="020C0503030203020204" pitchFamily="34" charset="0"/>
              </a:rPr>
              <a:t>Atomic_Aggregate</a:t>
            </a:r>
            <a:r>
              <a:rPr lang="en-US" altLang="zh-CN" sz="1800" dirty="0" smtClean="0">
                <a:sym typeface="Huawei Sans" panose="020C0503030203020204" pitchFamily="34" charset="0"/>
              </a:rPr>
              <a:t> is a well-known discretionary attribute, while Aggregator is an optional transitive attribute.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Atomic_Aggregate and Aggregator</a:t>
            </a:r>
            <a:endParaRPr lang="en-US" altLang="zh-CN" dirty="0">
              <a:sym typeface="Huawei Sans" panose="020C0503030203020204" pitchFamily="34" charset="0"/>
            </a:endParaRPr>
          </a:p>
        </p:txBody>
      </p:sp>
      <p:pic>
        <p:nvPicPr>
          <p:cNvPr id="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403512" y="3489780"/>
            <a:ext cx="527350" cy="431467"/>
          </a:xfrm>
          <a:prstGeom prst="rect">
            <a:avLst/>
          </a:prstGeom>
          <a:noFill/>
        </p:spPr>
      </p:pic>
      <p:sp>
        <p:nvSpPr>
          <p:cNvPr id="4" name="TextBox 120">
            <a:extLst>
              <a:ext uri="{FF2B5EF4-FFF2-40B4-BE49-F238E27FC236}">
                <a16:creationId xmlns:a16="http://schemas.microsoft.com/office/drawing/2014/main" xmlns="" id="{020D7A1D-EFAD-4C8C-B9DE-D0FAD269B77A}"/>
              </a:ext>
            </a:extLst>
          </p:cNvPr>
          <p:cNvSpPr txBox="1"/>
          <p:nvPr/>
        </p:nvSpPr>
        <p:spPr bwMode="gray">
          <a:xfrm>
            <a:off x="5891201" y="354573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63EC1A45-DE44-4732-A300-8A63DEFB1977}"/>
              </a:ext>
            </a:extLst>
          </p:cNvPr>
          <p:cNvSpPr/>
          <p:nvPr/>
        </p:nvSpPr>
        <p:spPr bwMode="gray">
          <a:xfrm>
            <a:off x="4433520" y="1511844"/>
            <a:ext cx="1753157" cy="128331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箭头连接符 5">
            <a:extLst>
              <a:ext uri="{FF2B5EF4-FFF2-40B4-BE49-F238E27FC236}">
                <a16:creationId xmlns:a16="http://schemas.microsoft.com/office/drawing/2014/main" xmlns="" id="{25FFCF9E-B77D-4002-8CAE-8C36C256A152}"/>
              </a:ext>
            </a:extLst>
          </p:cNvPr>
          <p:cNvCxnSpPr>
            <a:cxnSpLocks/>
            <a:stCxn id="7" idx="2"/>
            <a:endCxn id="3" idx="0"/>
          </p:cNvCxnSpPr>
          <p:nvPr/>
        </p:nvCxnSpPr>
        <p:spPr bwMode="gray">
          <a:xfrm flipH="1">
            <a:off x="5667187" y="2709736"/>
            <a:ext cx="2008972" cy="780044"/>
          </a:xfrm>
          <a:prstGeom prst="straightConnector1">
            <a:avLst/>
          </a:prstGeom>
          <a:noFill/>
          <a:ln w="25400" cap="flat" cmpd="sng" algn="ctr">
            <a:solidFill>
              <a:srgbClr val="EC7061"/>
            </a:solidFill>
            <a:prstDash val="sysDash"/>
            <a:headEnd type="triangle" w="med" len="med"/>
            <a:tailEnd type="triangle" w="med" len="med"/>
          </a:ln>
          <a:effectLst/>
        </p:spPr>
      </p:cxnSp>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412484" y="2278269"/>
            <a:ext cx="527350" cy="431467"/>
          </a:xfrm>
          <a:prstGeom prst="rect">
            <a:avLst/>
          </a:prstGeom>
          <a:noFill/>
        </p:spPr>
      </p:pic>
      <p:pic>
        <p:nvPicPr>
          <p:cNvPr id="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959148" y="2278269"/>
            <a:ext cx="527350" cy="431467"/>
          </a:xfrm>
          <a:prstGeom prst="rect">
            <a:avLst/>
          </a:prstGeom>
          <a:noFill/>
        </p:spPr>
      </p:pic>
      <p:cxnSp>
        <p:nvCxnSpPr>
          <p:cNvPr id="9" name="直接箭头连接符 8">
            <a:extLst>
              <a:ext uri="{FF2B5EF4-FFF2-40B4-BE49-F238E27FC236}">
                <a16:creationId xmlns:a16="http://schemas.microsoft.com/office/drawing/2014/main" xmlns="" id="{25FFCF9E-B77D-4002-8CAE-8C36C256A152}"/>
              </a:ext>
            </a:extLst>
          </p:cNvPr>
          <p:cNvCxnSpPr>
            <a:cxnSpLocks/>
            <a:stCxn id="8" idx="2"/>
            <a:endCxn id="3" idx="0"/>
          </p:cNvCxnSpPr>
          <p:nvPr/>
        </p:nvCxnSpPr>
        <p:spPr bwMode="gray">
          <a:xfrm>
            <a:off x="5222823" y="2709736"/>
            <a:ext cx="444364" cy="78004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0" name="TextBox 120">
            <a:extLst>
              <a:ext uri="{FF2B5EF4-FFF2-40B4-BE49-F238E27FC236}">
                <a16:creationId xmlns:a16="http://schemas.microsoft.com/office/drawing/2014/main" xmlns="" id="{020D7A1D-EFAD-4C8C-B9DE-D0FAD269B77A}"/>
              </a:ext>
            </a:extLst>
          </p:cNvPr>
          <p:cNvSpPr txBox="1"/>
          <p:nvPr/>
        </p:nvSpPr>
        <p:spPr bwMode="gray">
          <a:xfrm>
            <a:off x="4911782" y="354567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020D7A1D-EFAD-4C8C-B9DE-D0FAD269B77A}"/>
              </a:ext>
            </a:extLst>
          </p:cNvPr>
          <p:cNvSpPr txBox="1"/>
          <p:nvPr/>
        </p:nvSpPr>
        <p:spPr bwMode="gray">
          <a:xfrm>
            <a:off x="4433520" y="2334754"/>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7939834" y="2334754"/>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xmlns="" id="{63EC1A45-DE44-4732-A300-8A63DEFB1977}"/>
              </a:ext>
            </a:extLst>
          </p:cNvPr>
          <p:cNvSpPr/>
          <p:nvPr/>
        </p:nvSpPr>
        <p:spPr bwMode="gray">
          <a:xfrm>
            <a:off x="6712303" y="1511844"/>
            <a:ext cx="1753157" cy="128331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020D7A1D-EFAD-4C8C-B9DE-D0FAD269B77A}"/>
              </a:ext>
            </a:extLst>
          </p:cNvPr>
          <p:cNvSpPr txBox="1"/>
          <p:nvPr/>
        </p:nvSpPr>
        <p:spPr bwMode="gray">
          <a:xfrm>
            <a:off x="5471955" y="2334814"/>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6664406" y="2334818"/>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403512" y="4783951"/>
            <a:ext cx="527350" cy="431467"/>
          </a:xfrm>
          <a:prstGeom prst="rect">
            <a:avLst/>
          </a:prstGeom>
          <a:noFill/>
        </p:spPr>
      </p:pic>
      <p:sp>
        <p:nvSpPr>
          <p:cNvPr id="17" name="TextBox 120">
            <a:extLst>
              <a:ext uri="{FF2B5EF4-FFF2-40B4-BE49-F238E27FC236}">
                <a16:creationId xmlns:a16="http://schemas.microsoft.com/office/drawing/2014/main" xmlns="" id="{020D7A1D-EFAD-4C8C-B9DE-D0FAD269B77A}"/>
              </a:ext>
            </a:extLst>
          </p:cNvPr>
          <p:cNvSpPr txBox="1"/>
          <p:nvPr/>
        </p:nvSpPr>
        <p:spPr bwMode="gray">
          <a:xfrm>
            <a:off x="4911782" y="483950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a:extLst>
              <a:ext uri="{FF2B5EF4-FFF2-40B4-BE49-F238E27FC236}">
                <a16:creationId xmlns:a16="http://schemas.microsoft.com/office/drawing/2014/main" xmlns="" id="{25FFCF9E-B77D-4002-8CAE-8C36C256A152}"/>
              </a:ext>
            </a:extLst>
          </p:cNvPr>
          <p:cNvCxnSpPr>
            <a:cxnSpLocks/>
            <a:stCxn id="3" idx="2"/>
            <a:endCxn id="16" idx="0"/>
          </p:cNvCxnSpPr>
          <p:nvPr/>
        </p:nvCxnSpPr>
        <p:spPr bwMode="gray">
          <a:xfrm>
            <a:off x="5667187" y="3921247"/>
            <a:ext cx="0" cy="862704"/>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9" name="矩形 18">
            <a:extLst>
              <a:ext uri="{FF2B5EF4-FFF2-40B4-BE49-F238E27FC236}">
                <a16:creationId xmlns:a16="http://schemas.microsoft.com/office/drawing/2014/main" xmlns="" id="{63EC1A45-DE44-4732-A300-8A63DEFB1977}"/>
              </a:ext>
            </a:extLst>
          </p:cNvPr>
          <p:cNvSpPr/>
          <p:nvPr/>
        </p:nvSpPr>
        <p:spPr bwMode="gray">
          <a:xfrm>
            <a:off x="4840576" y="3312489"/>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3EC1A45-DE44-4732-A300-8A63DEFB1977}"/>
              </a:ext>
            </a:extLst>
          </p:cNvPr>
          <p:cNvSpPr/>
          <p:nvPr/>
        </p:nvSpPr>
        <p:spPr bwMode="gray">
          <a:xfrm>
            <a:off x="4840576" y="4638175"/>
            <a:ext cx="1753157" cy="69773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xmlns="" id="{020D7A1D-EFAD-4C8C-B9DE-D0FAD269B77A}"/>
              </a:ext>
            </a:extLst>
          </p:cNvPr>
          <p:cNvSpPr txBox="1"/>
          <p:nvPr/>
        </p:nvSpPr>
        <p:spPr bwMode="gray">
          <a:xfrm>
            <a:off x="5891201" y="483956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400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5068449" y="2031469"/>
            <a:ext cx="320122" cy="246267"/>
            <a:chOff x="6681090" y="2116603"/>
            <a:chExt cx="377072" cy="257950"/>
          </a:xfrm>
        </p:grpSpPr>
        <p:cxnSp>
          <p:nvCxnSpPr>
            <p:cNvPr id="23" name="直接连接符 22"/>
            <p:cNvCxnSpPr/>
            <p:nvPr/>
          </p:nvCxnSpPr>
          <p:spPr bwMode="gray">
            <a:xfrm>
              <a:off x="6681090" y="2116603"/>
              <a:ext cx="377072" cy="0"/>
            </a:xfrm>
            <a:prstGeom prst="line">
              <a:avLst/>
            </a:prstGeom>
            <a:noFill/>
            <a:ln w="19050">
              <a:solidFill>
                <a:schemeClr val="tx1"/>
              </a:solidFill>
            </a:ln>
          </p:spPr>
        </p:cxnSp>
        <p:cxnSp>
          <p:nvCxnSpPr>
            <p:cNvPr id="24" name="直接连接符 23"/>
            <p:cNvCxnSpPr/>
            <p:nvPr/>
          </p:nvCxnSpPr>
          <p:spPr bwMode="gray">
            <a:xfrm>
              <a:off x="6869626" y="2116603"/>
              <a:ext cx="0" cy="257950"/>
            </a:xfrm>
            <a:prstGeom prst="line">
              <a:avLst/>
            </a:prstGeom>
            <a:noFill/>
            <a:ln w="19050">
              <a:solidFill>
                <a:schemeClr val="tx1"/>
              </a:solidFill>
            </a:ln>
          </p:spPr>
        </p:cxnSp>
      </p:grpSp>
      <p:sp>
        <p:nvSpPr>
          <p:cNvPr id="25" name="文本框 24"/>
          <p:cNvSpPr txBox="1"/>
          <p:nvPr/>
        </p:nvSpPr>
        <p:spPr bwMode="gray">
          <a:xfrm>
            <a:off x="4689512" y="1511844"/>
            <a:ext cx="1078138"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7516027" y="2031469"/>
            <a:ext cx="320122" cy="246267"/>
            <a:chOff x="6681090" y="2116603"/>
            <a:chExt cx="377072" cy="257950"/>
          </a:xfrm>
        </p:grpSpPr>
        <p:cxnSp>
          <p:nvCxnSpPr>
            <p:cNvPr id="27" name="直接连接符 26"/>
            <p:cNvCxnSpPr/>
            <p:nvPr/>
          </p:nvCxnSpPr>
          <p:spPr bwMode="gray">
            <a:xfrm>
              <a:off x="6681090" y="2116603"/>
              <a:ext cx="377072" cy="0"/>
            </a:xfrm>
            <a:prstGeom prst="line">
              <a:avLst/>
            </a:prstGeom>
            <a:noFill/>
            <a:ln w="19050">
              <a:solidFill>
                <a:schemeClr val="tx1"/>
              </a:solidFill>
            </a:ln>
          </p:spPr>
        </p:cxnSp>
        <p:cxnSp>
          <p:nvCxnSpPr>
            <p:cNvPr id="28" name="直接连接符 27"/>
            <p:cNvCxnSpPr/>
            <p:nvPr/>
          </p:nvCxnSpPr>
          <p:spPr bwMode="gray">
            <a:xfrm>
              <a:off x="6869626" y="2116603"/>
              <a:ext cx="0" cy="257950"/>
            </a:xfrm>
            <a:prstGeom prst="line">
              <a:avLst/>
            </a:prstGeom>
            <a:noFill/>
            <a:ln w="19050">
              <a:solidFill>
                <a:schemeClr val="tx1"/>
              </a:solidFill>
            </a:ln>
          </p:spPr>
        </p:cxnSp>
      </p:grpSp>
      <p:sp>
        <p:nvSpPr>
          <p:cNvPr id="29" name="文本框 28"/>
          <p:cNvSpPr txBox="1"/>
          <p:nvPr/>
        </p:nvSpPr>
        <p:spPr bwMode="gray">
          <a:xfrm>
            <a:off x="7137089" y="1511844"/>
            <a:ext cx="1078138" cy="519512"/>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026152" y="3387216"/>
            <a:ext cx="4562993" cy="184105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On R3, specific routes are summarized to 10.0.0.0/16.</a:t>
            </a:r>
            <a:endParaRPr lang="en-US" altLang="zh-CN"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Atomic_Aggregate</a:t>
            </a:r>
            <a:endParaRPr lang="en-US" altLang="zh-CN"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summarized route loses path attributes of specific routes, so an alarm needs to be reported to the downstream peer. The alarm contains the summarization device and the AS number of the summarization device.</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箭头连接符 32"/>
          <p:cNvCxnSpPr>
            <a:stCxn id="32" idx="1"/>
            <a:endCxn id="4" idx="1"/>
          </p:cNvCxnSpPr>
          <p:nvPr/>
        </p:nvCxnSpPr>
        <p:spPr bwMode="gray">
          <a:xfrm flipH="1" flipV="1">
            <a:off x="5891201" y="3699624"/>
            <a:ext cx="1134951" cy="60811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720091" y="4343521"/>
            <a:ext cx="3713430" cy="541285"/>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300</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aggregate 10.0.0.0 16 detail-suppressed</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
          <p:cNvSpPr>
            <a:spLocks/>
          </p:cNvSpPr>
          <p:nvPr/>
        </p:nvSpPr>
        <p:spPr bwMode="gray">
          <a:xfrm flipH="1" flipV="1">
            <a:off x="4408157" y="3814071"/>
            <a:ext cx="991286" cy="48129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0185400" y="38514"/>
            <a:ext cx="155592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70211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5208104"/>
            <a:ext cx="11306175" cy="1173645"/>
          </a:xfrm>
        </p:spPr>
        <p:txBody>
          <a:bodyPr/>
          <a:lstStyle/>
          <a:p>
            <a:pPr marL="0" indent="0">
              <a:buNone/>
            </a:pPr>
            <a:r>
              <a:rPr lang="en-US" altLang="zh-CN" sz="1800" dirty="0" smtClean="0"/>
              <a:t>In detailed information about BGP routes, the Aggregator attribute records the AS number and router ID of the summarization device. In addition, the Atomic-Aggregate attribute indicates that the route is a summarized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Summarized Route</a:t>
            </a:r>
            <a:endParaRPr lang="en-US" altLang="zh-CN" dirty="0">
              <a:sym typeface="Huawei Sans" panose="020C0503030203020204" pitchFamily="34" charset="0"/>
            </a:endParaRPr>
          </a:p>
        </p:txBody>
      </p:sp>
      <p:sp>
        <p:nvSpPr>
          <p:cNvPr id="3" name="矩形 2"/>
          <p:cNvSpPr/>
          <p:nvPr/>
        </p:nvSpPr>
        <p:spPr bwMode="gray">
          <a:xfrm>
            <a:off x="2585438" y="1351728"/>
            <a:ext cx="7021124" cy="3760004"/>
          </a:xfrm>
          <a:prstGeom prst="rect">
            <a:avLst/>
          </a:prstGeom>
          <a:solidFill>
            <a:srgbClr val="F4FBFE"/>
          </a:solidFill>
          <a:ln>
            <a:solidFill>
              <a:srgbClr val="99DFF9"/>
            </a:solidFill>
          </a:ln>
        </p:spPr>
        <p:txBody>
          <a:bodyPr wrap="square">
            <a:spAutoFit/>
          </a:bodyPr>
          <a:lstStyle/>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[R4]display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10.0.0.0 16</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 local router ID : 10.0.4.4</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400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1 available, 1 best, 1 select</a:t>
            </a:r>
          </a:p>
          <a:p>
            <a:pPr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10.0.0.0/16:</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From: 10.0.34.3 (10.0.3.3)</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00h00m21s  </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GigabitEthernet0/0/0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10.0.34.3</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300, origin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external, best, select, active, pre 255</a:t>
            </a:r>
          </a:p>
          <a:p>
            <a:pPr lvl="0" defTabSz="914400" fontAlgn="ctr">
              <a:lnSpc>
                <a:spcPts val="2200"/>
              </a:lnSpc>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Aggregator: AS 300, Aggregator ID 10.0.3.3, Atomic-aggregate</a:t>
            </a:r>
          </a:p>
          <a:p>
            <a:pPr lvl="0" defTabSz="914400" fontAlgn="ctr">
              <a:lnSpc>
                <a:spcPts val="22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五边形 4"/>
          <p:cNvSpPr/>
          <p:nvPr/>
        </p:nvSpPr>
        <p:spPr bwMode="auto">
          <a:xfrm>
            <a:off x="5946217" y="38514"/>
            <a:ext cx="1442394"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p:cNvSpPr/>
          <p:nvPr/>
        </p:nvSpPr>
        <p:spPr bwMode="auto">
          <a:xfrm>
            <a:off x="7300267" y="38514"/>
            <a:ext cx="16665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8878428" y="38514"/>
            <a:ext cx="1395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0185400" y="38514"/>
            <a:ext cx="155592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59440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374729"/>
            <a:ext cx="11306175" cy="2007020"/>
          </a:xfrm>
        </p:spPr>
        <p:txBody>
          <a:bodyPr/>
          <a:lstStyle/>
          <a:p>
            <a:r>
              <a:rPr lang="en-US" altLang="zh-CN" sz="1600" dirty="0" smtClean="0">
                <a:sym typeface="Huawei Sans" panose="020C0503030203020204" pitchFamily="34" charset="0"/>
              </a:rPr>
              <a:t>Preferred-Value is a Huawei-specific attribute and is valid only on the local device. If multiple routes are available to the same destination, the route with the largest </a:t>
            </a:r>
            <a:r>
              <a:rPr lang="en-US" altLang="zh-CN" sz="1600" dirty="0" err="1" smtClean="0">
                <a:sym typeface="Huawei Sans" panose="020C0503030203020204" pitchFamily="34" charset="0"/>
              </a:rPr>
              <a:t>PreVal</a:t>
            </a:r>
            <a:r>
              <a:rPr lang="en-US" altLang="zh-CN" sz="1600" dirty="0" smtClean="0">
                <a:sym typeface="Huawei Sans" panose="020C0503030203020204" pitchFamily="34" charset="0"/>
              </a:rPr>
              <a:t> value is selected as the optimal route.</a:t>
            </a:r>
          </a:p>
          <a:p>
            <a:r>
              <a:rPr lang="en-US" altLang="zh-CN" sz="1600" dirty="0" smtClean="0">
                <a:sym typeface="Huawei Sans" panose="020C0503030203020204" pitchFamily="34" charset="0"/>
              </a:rPr>
              <a:t>The value ranges from 0 to 65535. A larger value indicates a higher route priority.</a:t>
            </a:r>
          </a:p>
          <a:p>
            <a:r>
              <a:rPr lang="en-US" altLang="zh-CN" sz="1600" dirty="0" smtClean="0">
                <a:sym typeface="Huawei Sans" panose="020C0503030203020204" pitchFamily="34" charset="0"/>
              </a:rPr>
              <a:t>The Preferred-Value attribute can be configured only on the local router and affects only route selection of the local router. This attribute is not advertised to any BGP peer.</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Preferred-Value</a:t>
            </a:r>
            <a:endParaRPr lang="en-US" altLang="zh-CN" dirty="0">
              <a:sym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868858" y="3615909"/>
            <a:ext cx="527350" cy="431467"/>
          </a:xfrm>
          <a:prstGeom prst="rect">
            <a:avLst/>
          </a:prstGeom>
          <a:noFill/>
        </p:spPr>
      </p:pic>
      <p:sp>
        <p:nvSpPr>
          <p:cNvPr id="6" name="TextBox 120">
            <a:extLst>
              <a:ext uri="{FF2B5EF4-FFF2-40B4-BE49-F238E27FC236}">
                <a16:creationId xmlns:a16="http://schemas.microsoft.com/office/drawing/2014/main" xmlns="" id="{020D7A1D-EFAD-4C8C-B9DE-D0FAD269B77A}"/>
              </a:ext>
            </a:extLst>
          </p:cNvPr>
          <p:cNvSpPr txBox="1"/>
          <p:nvPr/>
        </p:nvSpPr>
        <p:spPr bwMode="gray">
          <a:xfrm>
            <a:off x="4356547" y="3657266"/>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63EC1A45-DE44-4732-A300-8A63DEFB1977}"/>
              </a:ext>
            </a:extLst>
          </p:cNvPr>
          <p:cNvSpPr/>
          <p:nvPr/>
        </p:nvSpPr>
        <p:spPr bwMode="gray">
          <a:xfrm>
            <a:off x="3448800" y="3561687"/>
            <a:ext cx="1837892"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a:extLst>
              <a:ext uri="{FF2B5EF4-FFF2-40B4-BE49-F238E27FC236}">
                <a16:creationId xmlns:a16="http://schemas.microsoft.com/office/drawing/2014/main" xmlns="" id="{25FFCF9E-B77D-4002-8CAE-8C36C256A152}"/>
              </a:ext>
            </a:extLst>
          </p:cNvPr>
          <p:cNvCxnSpPr>
            <a:cxnSpLocks/>
            <a:stCxn id="11" idx="2"/>
            <a:endCxn id="5" idx="0"/>
          </p:cNvCxnSpPr>
          <p:nvPr/>
        </p:nvCxnSpPr>
        <p:spPr bwMode="gray">
          <a:xfrm flipH="1">
            <a:off x="4132533" y="2435986"/>
            <a:ext cx="1417834" cy="1179923"/>
          </a:xfrm>
          <a:prstGeom prst="straightConnector1">
            <a:avLst/>
          </a:prstGeom>
          <a:noFill/>
          <a:ln w="25400" cap="flat" cmpd="sng" algn="ctr">
            <a:solidFill>
              <a:srgbClr val="EC7061"/>
            </a:solidFill>
            <a:prstDash val="sysDash"/>
            <a:headEnd type="triangle" w="med" len="med"/>
            <a:tailEnd type="triangle" w="med" len="med"/>
          </a:ln>
          <a:effectLst/>
        </p:spPr>
      </p:cxnSp>
      <p:sp>
        <p:nvSpPr>
          <p:cNvPr id="9" name="TextBox 120">
            <a:extLst>
              <a:ext uri="{FF2B5EF4-FFF2-40B4-BE49-F238E27FC236}">
                <a16:creationId xmlns:a16="http://schemas.microsoft.com/office/drawing/2014/main" xmlns="" id="{020D7A1D-EFAD-4C8C-B9DE-D0FAD269B77A}"/>
              </a:ext>
            </a:extLst>
          </p:cNvPr>
          <p:cNvSpPr txBox="1"/>
          <p:nvPr/>
        </p:nvSpPr>
        <p:spPr bwMode="gray">
          <a:xfrm>
            <a:off x="3719148" y="2592578"/>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2024864" y="1584833"/>
            <a:ext cx="4058292" cy="1350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286692" y="2004519"/>
            <a:ext cx="527350" cy="431467"/>
          </a:xfrm>
          <a:prstGeom prst="rect">
            <a:avLst/>
          </a:prstGeom>
          <a:noFill/>
        </p:spPr>
      </p:pic>
      <p:pic>
        <p:nvPicPr>
          <p:cNvPr id="1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451024" y="2004519"/>
            <a:ext cx="527350" cy="431467"/>
          </a:xfrm>
          <a:prstGeom prst="rect">
            <a:avLst/>
          </a:prstGeom>
          <a:noFill/>
        </p:spPr>
      </p:pic>
      <p:cxnSp>
        <p:nvCxnSpPr>
          <p:cNvPr id="16" name="直接箭头连接符 15">
            <a:extLst>
              <a:ext uri="{FF2B5EF4-FFF2-40B4-BE49-F238E27FC236}">
                <a16:creationId xmlns:a16="http://schemas.microsoft.com/office/drawing/2014/main" xmlns="" id="{25FFCF9E-B77D-4002-8CAE-8C36C256A152}"/>
              </a:ext>
            </a:extLst>
          </p:cNvPr>
          <p:cNvCxnSpPr>
            <a:cxnSpLocks/>
            <a:stCxn id="15" idx="2"/>
            <a:endCxn id="5" idx="0"/>
          </p:cNvCxnSpPr>
          <p:nvPr/>
        </p:nvCxnSpPr>
        <p:spPr bwMode="gray">
          <a:xfrm>
            <a:off x="2714699" y="2435986"/>
            <a:ext cx="1417834" cy="1179923"/>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9" name="TextBox 120">
            <a:extLst>
              <a:ext uri="{FF2B5EF4-FFF2-40B4-BE49-F238E27FC236}">
                <a16:creationId xmlns:a16="http://schemas.microsoft.com/office/drawing/2014/main" xmlns="" id="{020D7A1D-EFAD-4C8C-B9DE-D0FAD269B77A}"/>
              </a:ext>
            </a:extLst>
          </p:cNvPr>
          <p:cNvSpPr txBox="1"/>
          <p:nvPr/>
        </p:nvSpPr>
        <p:spPr bwMode="gray">
          <a:xfrm>
            <a:off x="3819540" y="3099767"/>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xmlns="" id="{020D7A1D-EFAD-4C8C-B9DE-D0FAD269B77A}"/>
              </a:ext>
            </a:extLst>
          </p:cNvPr>
          <p:cNvSpPr txBox="1"/>
          <p:nvPr/>
        </p:nvSpPr>
        <p:spPr bwMode="gray">
          <a:xfrm>
            <a:off x="3455473" y="3653595"/>
            <a:ext cx="52735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020D7A1D-EFAD-4C8C-B9DE-D0FAD269B77A}"/>
              </a:ext>
            </a:extLst>
          </p:cNvPr>
          <p:cNvSpPr txBox="1"/>
          <p:nvPr/>
        </p:nvSpPr>
        <p:spPr bwMode="gray">
          <a:xfrm>
            <a:off x="2451023" y="1702723"/>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020D7A1D-EFAD-4C8C-B9DE-D0FAD269B77A}"/>
              </a:ext>
            </a:extLst>
          </p:cNvPr>
          <p:cNvSpPr txBox="1"/>
          <p:nvPr/>
        </p:nvSpPr>
        <p:spPr bwMode="gray">
          <a:xfrm>
            <a:off x="5286691" y="1702723"/>
            <a:ext cx="527351"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p:cNvGrpSpPr/>
          <p:nvPr/>
        </p:nvGrpSpPr>
        <p:grpSpPr bwMode="gray">
          <a:xfrm rot="16200000">
            <a:off x="5003498" y="2100381"/>
            <a:ext cx="320122" cy="246267"/>
            <a:chOff x="6681090" y="2116603"/>
            <a:chExt cx="377072" cy="257950"/>
          </a:xfrm>
        </p:grpSpPr>
        <p:cxnSp>
          <p:nvCxnSpPr>
            <p:cNvPr id="26" name="直接连接符 25"/>
            <p:cNvCxnSpPr/>
            <p:nvPr/>
          </p:nvCxnSpPr>
          <p:spPr bwMode="gray">
            <a:xfrm>
              <a:off x="6681090" y="2116603"/>
              <a:ext cx="377072" cy="0"/>
            </a:xfrm>
            <a:prstGeom prst="line">
              <a:avLst/>
            </a:prstGeom>
            <a:noFill/>
            <a:ln w="19050">
              <a:solidFill>
                <a:schemeClr val="tx1"/>
              </a:solidFill>
            </a:ln>
          </p:spPr>
        </p:cxnSp>
        <p:cxnSp>
          <p:nvCxnSpPr>
            <p:cNvPr id="27" name="直接连接符 26"/>
            <p:cNvCxnSpPr/>
            <p:nvPr/>
          </p:nvCxnSpPr>
          <p:spPr bwMode="gray">
            <a:xfrm>
              <a:off x="6869626" y="2116603"/>
              <a:ext cx="0" cy="257950"/>
            </a:xfrm>
            <a:prstGeom prst="line">
              <a:avLst/>
            </a:prstGeom>
            <a:noFill/>
            <a:ln w="19050">
              <a:solidFill>
                <a:schemeClr val="tx1"/>
              </a:solidFill>
            </a:ln>
          </p:spPr>
        </p:cxnSp>
      </p:grpSp>
      <p:grpSp>
        <p:nvGrpSpPr>
          <p:cNvPr id="28" name="组合 27"/>
          <p:cNvGrpSpPr/>
          <p:nvPr/>
        </p:nvGrpSpPr>
        <p:grpSpPr bwMode="gray">
          <a:xfrm rot="16200000" flipV="1">
            <a:off x="2942178" y="2096742"/>
            <a:ext cx="320122" cy="244800"/>
            <a:chOff x="6681090" y="2116603"/>
            <a:chExt cx="377072" cy="257950"/>
          </a:xfrm>
        </p:grpSpPr>
        <p:cxnSp>
          <p:nvCxnSpPr>
            <p:cNvPr id="29" name="直接连接符 28"/>
            <p:cNvCxnSpPr/>
            <p:nvPr/>
          </p:nvCxnSpPr>
          <p:spPr bwMode="gray">
            <a:xfrm>
              <a:off x="6681090" y="2116603"/>
              <a:ext cx="377072" cy="0"/>
            </a:xfrm>
            <a:prstGeom prst="line">
              <a:avLst/>
            </a:prstGeom>
            <a:noFill/>
            <a:ln w="19050">
              <a:solidFill>
                <a:schemeClr val="tx1"/>
              </a:solidFill>
            </a:ln>
          </p:spPr>
        </p:cxnSp>
        <p:cxnSp>
          <p:nvCxnSpPr>
            <p:cNvPr id="30" name="直接连接符 29"/>
            <p:cNvCxnSpPr/>
            <p:nvPr/>
          </p:nvCxnSpPr>
          <p:spPr bwMode="gray">
            <a:xfrm>
              <a:off x="6869626" y="2116603"/>
              <a:ext cx="0" cy="257950"/>
            </a:xfrm>
            <a:prstGeom prst="line">
              <a:avLst/>
            </a:prstGeom>
            <a:noFill/>
            <a:ln w="19050">
              <a:solidFill>
                <a:schemeClr val="tx1"/>
              </a:solidFill>
            </a:ln>
          </p:spPr>
        </p:cxnSp>
      </p:grpSp>
      <p:sp>
        <p:nvSpPr>
          <p:cNvPr id="31" name="文本框 30"/>
          <p:cNvSpPr txBox="1"/>
          <p:nvPr/>
        </p:nvSpPr>
        <p:spPr bwMode="gray">
          <a:xfrm>
            <a:off x="3470833" y="2063454"/>
            <a:ext cx="1323398" cy="334846"/>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10.0.13.0/24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6854235" y="2032575"/>
            <a:ext cx="4198078" cy="178484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Configure a routing policy (import policy) on R2 to set the Preferred-Value value of the route 10.0.13.0/24 advertised by R1 to 300 and the Preferred-Value value of the route 10.0.13.0/24 advertised by R3 to 200. In this way, R2 preferentially selects the route sent from R1 to reach 10.0.13.0/24.</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2586985" y="2653761"/>
            <a:ext cx="1045139" cy="869766"/>
          </a:xfrm>
          <a:prstGeom prst="line">
            <a:avLst/>
          </a:prstGeom>
          <a:ln w="19050">
            <a:solidFill>
              <a:srgbClr val="00B050"/>
            </a:solidFill>
            <a:prstDash val="sysDash"/>
            <a:headEnd type="triangl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9" name="TextBox 120">
            <a:extLst>
              <a:ext uri="{FF2B5EF4-FFF2-40B4-BE49-F238E27FC236}">
                <a16:creationId xmlns:a16="http://schemas.microsoft.com/office/drawing/2014/main" xmlns="" id="{020D7A1D-EFAD-4C8C-B9DE-D0FAD269B77A}"/>
              </a:ext>
            </a:extLst>
          </p:cNvPr>
          <p:cNvSpPr txBox="1"/>
          <p:nvPr/>
        </p:nvSpPr>
        <p:spPr bwMode="gray">
          <a:xfrm>
            <a:off x="1881257" y="3015615"/>
            <a:ext cx="1320731"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accesses 10.0.13.0/24.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0728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472631"/>
            <a:ext cx="11306175" cy="909118"/>
          </a:xfrm>
        </p:spPr>
        <p:txBody>
          <a:bodyPr/>
          <a:lstStyle/>
          <a:p>
            <a:pPr marL="0" indent="0">
              <a:buNone/>
            </a:pPr>
            <a:r>
              <a:rPr lang="en-US" altLang="zh-CN" sz="1800" dirty="0" smtClean="0"/>
              <a:t>The BGP route with the Preferred-Value of 300 takes precedence over the BGP route with the Preferred-Value of 200. The BGP route from 10.0.12.1 in the BGP routing table is the optimal route.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Checking the Preferred-Value in the BGP Routing Table</a:t>
            </a:r>
            <a:endParaRPr lang="en-US" altLang="zh-CN" dirty="0">
              <a:sym typeface="Huawei Sans" panose="020C0503030203020204" pitchFamily="34" charset="0"/>
            </a:endParaRPr>
          </a:p>
        </p:txBody>
      </p:sp>
      <p:sp>
        <p:nvSpPr>
          <p:cNvPr id="4" name="矩形 3"/>
          <p:cNvSpPr/>
          <p:nvPr/>
        </p:nvSpPr>
        <p:spPr bwMode="gray">
          <a:xfrm>
            <a:off x="2971453" y="1842669"/>
            <a:ext cx="6542417" cy="2913618"/>
          </a:xfrm>
          <a:prstGeom prst="rect">
            <a:avLst/>
          </a:prstGeom>
          <a:solidFill>
            <a:srgbClr val="F4FBFE"/>
          </a:solidFill>
          <a:ln>
            <a:solidFill>
              <a:srgbClr val="99DFF9"/>
            </a:solidFill>
          </a:ln>
        </p:spPr>
        <p:txBody>
          <a:bodyPr wrap="square">
            <a:spAutoFit/>
          </a:bodyPr>
          <a:lstStyle/>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display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routing-table </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Local router ID is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h - history,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internal, s - suppressed, S - Stale</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Origin :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IGP, e - EGP, ? - incomplete</a:t>
            </a:r>
          </a:p>
          <a:p>
            <a:pPr fontAlgn="ctr">
              <a:lnSpc>
                <a:spcPts val="22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Routes: 4</a:t>
            </a: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Ogn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10.0.13.0/24    	10.0.12.1       0                     	300    	100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10.0.23.3       0                     	200      	100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ectangle 6"/>
          <p:cNvSpPr/>
          <p:nvPr/>
        </p:nvSpPr>
        <p:spPr bwMode="gray">
          <a:xfrm>
            <a:off x="7520355" y="3889436"/>
            <a:ext cx="785542" cy="791469"/>
          </a:xfrm>
          <a:prstGeom prst="rect">
            <a:avLst/>
          </a:prstGeom>
          <a:noFill/>
          <a:ln w="28575" cap="flat" cmpd="sng" algn="ctr">
            <a:solidFill>
              <a:srgbClr val="EC706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ectangle 9"/>
          <p:cNvSpPr/>
          <p:nvPr/>
        </p:nvSpPr>
        <p:spPr bwMode="gray">
          <a:xfrm>
            <a:off x="8305897" y="3203494"/>
            <a:ext cx="1739056" cy="323165"/>
          </a:xfrm>
          <a:prstGeom prst="rect">
            <a:avLst/>
          </a:prstGeom>
        </p:spPr>
        <p:txBody>
          <a:bodyPr wrap="square">
            <a:spAutoFit/>
          </a:bodyPr>
          <a:lstStyle/>
          <a:p>
            <a:pPr fontAlgn="ctr"/>
            <a:r>
              <a:rPr lang="en-US" sz="15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Preferred-Value </a:t>
            </a:r>
            <a:endParaRPr lang="en-US" altLang="zh-CN" sz="15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Straight Arrow Connector 11"/>
          <p:cNvCxnSpPr/>
          <p:nvPr/>
        </p:nvCxnSpPr>
        <p:spPr bwMode="gray">
          <a:xfrm flipH="1">
            <a:off x="7927859" y="3454145"/>
            <a:ext cx="378038" cy="407010"/>
          </a:xfrm>
          <a:prstGeom prst="straightConnector1">
            <a:avLst/>
          </a:prstGeom>
          <a:solidFill>
            <a:schemeClr val="accent1"/>
          </a:solidFill>
          <a:ln w="28575" cap="flat" cmpd="sng" algn="ctr">
            <a:solidFill>
              <a:srgbClr val="EC7061"/>
            </a:solidFill>
            <a:prstDash val="solid"/>
            <a:round/>
            <a:headEnd type="none" w="med" len="med"/>
            <a:tailEnd type="triangle" w="med" len="med"/>
          </a:ln>
          <a:effectLst/>
        </p:spPr>
      </p:cxnSp>
    </p:spTree>
    <p:extLst>
      <p:ext uri="{BB962C8B-B14F-4D97-AF65-F5344CB8AC3E}">
        <p14:creationId xmlns:p14="http://schemas.microsoft.com/office/powerpoint/2010/main" val="20650262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Path Attributes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BGP RRs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011439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4396305"/>
            <a:ext cx="11306175" cy="1985444"/>
          </a:xfrm>
        </p:spPr>
        <p:txBody>
          <a:bodyPr/>
          <a:lstStyle/>
          <a:p>
            <a:r>
              <a:rPr lang="en-US" altLang="zh-CN" sz="1600" smtClean="0">
                <a:sym typeface="Huawei Sans" panose="020C0503030203020204" pitchFamily="34" charset="0"/>
              </a:rPr>
              <a:t>To ensure that all BGP routers in AS 200 can learn complete BGP routes, IBGP peers in an AS must establish full-mesh connections. However, there are the following disadvantages:</a:t>
            </a:r>
          </a:p>
          <a:p>
            <a:pPr lvl="1"/>
            <a:r>
              <a:rPr lang="en-US" altLang="zh-CN" sz="1400" smtClean="0">
                <a:sym typeface="Huawei Sans" panose="020C0503030203020204" pitchFamily="34" charset="0"/>
              </a:rPr>
              <a:t>Routers need to maintain a large number of TCP and BGP connections, especially when there are a large number of routers.</a:t>
            </a:r>
          </a:p>
          <a:p>
            <a:pPr lvl="1"/>
            <a:r>
              <a:rPr lang="en-US" altLang="zh-CN" sz="1400" smtClean="0">
                <a:sym typeface="Huawei Sans" panose="020C0503030203020204" pitchFamily="34" charset="0"/>
              </a:rPr>
              <a:t>The BGP network in an AS has poor scalability.</a:t>
            </a:r>
          </a:p>
          <a:p>
            <a:r>
              <a:rPr lang="en-US" altLang="zh-CN" sz="1600" smtClean="0">
                <a:sym typeface="Huawei Sans" panose="020C0503030203020204" pitchFamily="34" charset="0"/>
              </a:rPr>
              <a:t>Therefore, route reflector (RR) technology can be used.</a:t>
            </a:r>
          </a:p>
          <a:p>
            <a:endParaRPr lang="en-US" altLang="zh-CN" sz="1600" smtClean="0">
              <a:sym typeface="Huawei Sans" panose="020C0503030203020204" pitchFamily="34" charset="0"/>
            </a:endParaRPr>
          </a:p>
          <a:p>
            <a:endParaRPr lang="zh-CN" altLang="en-US" sz="1600" dirty="0"/>
          </a:p>
        </p:txBody>
      </p:sp>
      <p:sp>
        <p:nvSpPr>
          <p:cNvPr id="4" name="标题 3"/>
          <p:cNvSpPr>
            <a:spLocks noGrp="1"/>
          </p:cNvSpPr>
          <p:nvPr>
            <p:ph type="title"/>
          </p:nvPr>
        </p:nvSpPr>
        <p:spPr/>
        <p:txBody>
          <a:bodyPr/>
          <a:lstStyle/>
          <a:p>
            <a:r>
              <a:rPr lang="en-US" smtClean="0">
                <a:sym typeface="Huawei Sans" panose="020C0503030203020204" pitchFamily="34" charset="0"/>
              </a:rPr>
              <a:t>IBGP Issues in the Transit AS</a:t>
            </a:r>
            <a:endParaRPr lang="en-US" dirty="0">
              <a:sym typeface="Huawei Sans" panose="020C0503030203020204" pitchFamily="34" charset="0"/>
            </a:endParaRPr>
          </a:p>
        </p:txBody>
      </p:sp>
      <p:sp>
        <p:nvSpPr>
          <p:cNvPr id="5" name="圆角矩形 4"/>
          <p:cNvSpPr/>
          <p:nvPr/>
        </p:nvSpPr>
        <p:spPr bwMode="gray">
          <a:xfrm>
            <a:off x="4606125" y="1414322"/>
            <a:ext cx="3132168" cy="2405260"/>
          </a:xfrm>
          <a:prstGeom prst="roundRect">
            <a:avLst>
              <a:gd name="adj" fmla="val 659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020D7A1D-EFAD-4C8C-B9DE-D0FAD269B77A}"/>
              </a:ext>
            </a:extLst>
          </p:cNvPr>
          <p:cNvSpPr txBox="1"/>
          <p:nvPr/>
        </p:nvSpPr>
        <p:spPr bwMode="gray">
          <a:xfrm>
            <a:off x="2545053" y="285547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52917" y="2381828"/>
            <a:ext cx="527350" cy="431467"/>
          </a:xfrm>
          <a:prstGeom prst="rect">
            <a:avLst/>
          </a:prstGeom>
          <a:noFill/>
        </p:spPr>
      </p:pic>
      <p:pic>
        <p:nvPicPr>
          <p:cNvPr id="1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9024377" y="2369515"/>
            <a:ext cx="527350" cy="431467"/>
          </a:xfrm>
          <a:prstGeom prst="rect">
            <a:avLst/>
          </a:prstGeom>
          <a:noFill/>
        </p:spPr>
      </p:pic>
      <p:sp>
        <p:nvSpPr>
          <p:cNvPr id="20" name="TextBox 120">
            <a:extLst>
              <a:ext uri="{FF2B5EF4-FFF2-40B4-BE49-F238E27FC236}">
                <a16:creationId xmlns:a16="http://schemas.microsoft.com/office/drawing/2014/main" xmlns="" id="{020D7A1D-EFAD-4C8C-B9DE-D0FAD269B77A}"/>
              </a:ext>
            </a:extLst>
          </p:cNvPr>
          <p:cNvSpPr txBox="1"/>
          <p:nvPr/>
        </p:nvSpPr>
        <p:spPr bwMode="gray">
          <a:xfrm>
            <a:off x="8874667" y="286943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a:extLst>
              <a:ext uri="{FF2B5EF4-FFF2-40B4-BE49-F238E27FC236}">
                <a16:creationId xmlns:a16="http://schemas.microsoft.com/office/drawing/2014/main" xmlns="" id="{94275FFE-3BE6-4C12-8737-FDFE3456C4A2}"/>
              </a:ext>
            </a:extLst>
          </p:cNvPr>
          <p:cNvCxnSpPr>
            <a:stCxn id="7" idx="3"/>
            <a:endCxn id="41" idx="1"/>
          </p:cNvCxnSpPr>
          <p:nvPr/>
        </p:nvCxnSpPr>
        <p:spPr bwMode="gray">
          <a:xfrm>
            <a:off x="3180267" y="2597562"/>
            <a:ext cx="1598412" cy="0"/>
          </a:xfrm>
          <a:prstGeom prst="line">
            <a:avLst/>
          </a:prstGeom>
          <a:noFill/>
          <a:ln w="19050" cap="flat" cmpd="sng" algn="ctr">
            <a:solidFill>
              <a:schemeClr val="bg1">
                <a:lumMod val="50000"/>
              </a:schemeClr>
            </a:solidFill>
            <a:prstDash val="solid"/>
          </a:ln>
          <a:effectLst/>
        </p:spPr>
      </p:cxnSp>
      <p:sp>
        <p:nvSpPr>
          <p:cNvPr id="25" name="TextBox 120">
            <a:extLst>
              <a:ext uri="{FF2B5EF4-FFF2-40B4-BE49-F238E27FC236}">
                <a16:creationId xmlns:a16="http://schemas.microsoft.com/office/drawing/2014/main" xmlns="" id="{020D7A1D-EFAD-4C8C-B9DE-D0FAD269B77A}"/>
              </a:ext>
            </a:extLst>
          </p:cNvPr>
          <p:cNvSpPr txBox="1"/>
          <p:nvPr/>
        </p:nvSpPr>
        <p:spPr bwMode="gray">
          <a:xfrm>
            <a:off x="6723170" y="1421935"/>
            <a:ext cx="1464749"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27"/>
          <p:cNvSpPr/>
          <p:nvPr/>
        </p:nvSpPr>
        <p:spPr bwMode="gray">
          <a:xfrm>
            <a:off x="8841106" y="1941992"/>
            <a:ext cx="893892"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2316691" y="1941992"/>
            <a:ext cx="1222384" cy="128651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868838" y="1510525"/>
            <a:ext cx="527350" cy="431467"/>
          </a:xfrm>
          <a:prstGeom prst="rect">
            <a:avLst/>
          </a:prstGeom>
          <a:noFill/>
        </p:spPr>
      </p:pic>
      <p:pic>
        <p:nvPicPr>
          <p:cNvPr id="3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868838" y="3253132"/>
            <a:ext cx="527350" cy="431467"/>
          </a:xfrm>
          <a:prstGeom prst="rect">
            <a:avLst/>
          </a:prstGeom>
          <a:noFill/>
        </p:spPr>
      </p:pic>
      <p:pic>
        <p:nvPicPr>
          <p:cNvPr id="4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778679" y="2381828"/>
            <a:ext cx="527350" cy="431467"/>
          </a:xfrm>
          <a:prstGeom prst="rect">
            <a:avLst/>
          </a:prstGeom>
          <a:noFill/>
        </p:spPr>
      </p:pic>
      <p:pic>
        <p:nvPicPr>
          <p:cNvPr id="4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50206" y="2381828"/>
            <a:ext cx="527350" cy="431467"/>
          </a:xfrm>
          <a:prstGeom prst="rect">
            <a:avLst/>
          </a:prstGeom>
          <a:noFill/>
        </p:spPr>
      </p:pic>
      <p:cxnSp>
        <p:nvCxnSpPr>
          <p:cNvPr id="47" name="直接连接符 46">
            <a:extLst>
              <a:ext uri="{FF2B5EF4-FFF2-40B4-BE49-F238E27FC236}">
                <a16:creationId xmlns:a16="http://schemas.microsoft.com/office/drawing/2014/main" xmlns="" id="{94275FFE-3BE6-4C12-8737-FDFE3456C4A2}"/>
              </a:ext>
            </a:extLst>
          </p:cNvPr>
          <p:cNvCxnSpPr>
            <a:stCxn id="42" idx="3"/>
            <a:endCxn id="19" idx="1"/>
          </p:cNvCxnSpPr>
          <p:nvPr/>
        </p:nvCxnSpPr>
        <p:spPr bwMode="gray">
          <a:xfrm flipV="1">
            <a:off x="7477556" y="2585249"/>
            <a:ext cx="1546821" cy="12313"/>
          </a:xfrm>
          <a:prstGeom prst="line">
            <a:avLst/>
          </a:prstGeom>
          <a:noFill/>
          <a:ln w="19050" cap="flat" cmpd="sng" algn="ctr">
            <a:solidFill>
              <a:schemeClr val="bg1">
                <a:lumMod val="50000"/>
              </a:schemeClr>
            </a:solidFill>
            <a:prstDash val="solid"/>
          </a:ln>
          <a:effectLst/>
        </p:spPr>
      </p:cxnSp>
      <p:cxnSp>
        <p:nvCxnSpPr>
          <p:cNvPr id="51" name="直接箭头连接符 50">
            <a:extLst>
              <a:ext uri="{FF2B5EF4-FFF2-40B4-BE49-F238E27FC236}">
                <a16:creationId xmlns:a16="http://schemas.microsoft.com/office/drawing/2014/main" xmlns="" id="{25FFCF9E-B77D-4002-8CAE-8C36C256A152}"/>
              </a:ext>
            </a:extLst>
          </p:cNvPr>
          <p:cNvCxnSpPr>
            <a:cxnSpLocks/>
          </p:cNvCxnSpPr>
          <p:nvPr/>
        </p:nvCxnSpPr>
        <p:spPr bwMode="gray">
          <a:xfrm flipH="1">
            <a:off x="4891687" y="1603439"/>
            <a:ext cx="803376" cy="69232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54" name="直接箭头连接符 53">
            <a:extLst>
              <a:ext uri="{FF2B5EF4-FFF2-40B4-BE49-F238E27FC236}">
                <a16:creationId xmlns:a16="http://schemas.microsoft.com/office/drawing/2014/main" xmlns="" id="{25FFCF9E-B77D-4002-8CAE-8C36C256A152}"/>
              </a:ext>
            </a:extLst>
          </p:cNvPr>
          <p:cNvCxnSpPr>
            <a:cxnSpLocks/>
          </p:cNvCxnSpPr>
          <p:nvPr/>
        </p:nvCxnSpPr>
        <p:spPr bwMode="gray">
          <a:xfrm>
            <a:off x="6538748" y="1603439"/>
            <a:ext cx="817693" cy="655569"/>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59" name="直接箭头连接符 58">
            <a:extLst>
              <a:ext uri="{FF2B5EF4-FFF2-40B4-BE49-F238E27FC236}">
                <a16:creationId xmlns:a16="http://schemas.microsoft.com/office/drawing/2014/main" xmlns="" id="{25FFCF9E-B77D-4002-8CAE-8C36C256A152}"/>
              </a:ext>
            </a:extLst>
          </p:cNvPr>
          <p:cNvCxnSpPr>
            <a:cxnSpLocks/>
          </p:cNvCxnSpPr>
          <p:nvPr/>
        </p:nvCxnSpPr>
        <p:spPr bwMode="gray">
          <a:xfrm flipH="1" flipV="1">
            <a:off x="4891202" y="2891424"/>
            <a:ext cx="826484" cy="65557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4" name="直接箭头连接符 63">
            <a:extLst>
              <a:ext uri="{FF2B5EF4-FFF2-40B4-BE49-F238E27FC236}">
                <a16:creationId xmlns:a16="http://schemas.microsoft.com/office/drawing/2014/main" xmlns="" id="{25FFCF9E-B77D-4002-8CAE-8C36C256A152}"/>
              </a:ext>
            </a:extLst>
          </p:cNvPr>
          <p:cNvCxnSpPr>
            <a:cxnSpLocks/>
          </p:cNvCxnSpPr>
          <p:nvPr/>
        </p:nvCxnSpPr>
        <p:spPr bwMode="gray">
          <a:xfrm flipV="1">
            <a:off x="6538747" y="2895899"/>
            <a:ext cx="817693" cy="65557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7" name="直接箭头连接符 66">
            <a:extLst>
              <a:ext uri="{FF2B5EF4-FFF2-40B4-BE49-F238E27FC236}">
                <a16:creationId xmlns:a16="http://schemas.microsoft.com/office/drawing/2014/main" xmlns="" id="{25FFCF9E-B77D-4002-8CAE-8C36C256A152}"/>
              </a:ext>
            </a:extLst>
          </p:cNvPr>
          <p:cNvCxnSpPr>
            <a:cxnSpLocks/>
          </p:cNvCxnSpPr>
          <p:nvPr/>
        </p:nvCxnSpPr>
        <p:spPr bwMode="gray">
          <a:xfrm flipH="1" flipV="1">
            <a:off x="5628514" y="2558043"/>
            <a:ext cx="1008000"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8" name="直接箭头连接符 67">
            <a:extLst>
              <a:ext uri="{FF2B5EF4-FFF2-40B4-BE49-F238E27FC236}">
                <a16:creationId xmlns:a16="http://schemas.microsoft.com/office/drawing/2014/main" xmlns="" id="{25FFCF9E-B77D-4002-8CAE-8C36C256A152}"/>
              </a:ext>
            </a:extLst>
          </p:cNvPr>
          <p:cNvCxnSpPr>
            <a:cxnSpLocks/>
          </p:cNvCxnSpPr>
          <p:nvPr/>
        </p:nvCxnSpPr>
        <p:spPr bwMode="gray">
          <a:xfrm flipV="1">
            <a:off x="6132513" y="2054043"/>
            <a:ext cx="0" cy="100800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9" name="直接连接符 68">
            <a:extLst>
              <a:ext uri="{FF2B5EF4-FFF2-40B4-BE49-F238E27FC236}">
                <a16:creationId xmlns:a16="http://schemas.microsoft.com/office/drawing/2014/main" xmlns="" id="{94275FFE-3BE6-4C12-8737-FDFE3456C4A2}"/>
              </a:ext>
            </a:extLst>
          </p:cNvPr>
          <p:cNvCxnSpPr>
            <a:stCxn id="41" idx="2"/>
            <a:endCxn id="39" idx="1"/>
          </p:cNvCxnSpPr>
          <p:nvPr/>
        </p:nvCxnSpPr>
        <p:spPr bwMode="gray">
          <a:xfrm>
            <a:off x="5042354" y="2813295"/>
            <a:ext cx="826484" cy="655571"/>
          </a:xfrm>
          <a:prstGeom prst="line">
            <a:avLst/>
          </a:prstGeom>
          <a:noFill/>
          <a:ln w="19050" cap="flat" cmpd="sng" algn="ctr">
            <a:solidFill>
              <a:schemeClr val="bg1">
                <a:lumMod val="50000"/>
              </a:schemeClr>
            </a:solidFill>
            <a:prstDash val="solid"/>
          </a:ln>
          <a:effectLst/>
        </p:spPr>
      </p:cxnSp>
      <p:cxnSp>
        <p:nvCxnSpPr>
          <p:cNvPr id="72" name="直接连接符 71">
            <a:extLst>
              <a:ext uri="{FF2B5EF4-FFF2-40B4-BE49-F238E27FC236}">
                <a16:creationId xmlns:a16="http://schemas.microsoft.com/office/drawing/2014/main" xmlns="" id="{94275FFE-3BE6-4C12-8737-FDFE3456C4A2}"/>
              </a:ext>
            </a:extLst>
          </p:cNvPr>
          <p:cNvCxnSpPr>
            <a:stCxn id="42" idx="2"/>
            <a:endCxn id="39" idx="3"/>
          </p:cNvCxnSpPr>
          <p:nvPr/>
        </p:nvCxnSpPr>
        <p:spPr bwMode="gray">
          <a:xfrm flipH="1">
            <a:off x="6396188" y="2813295"/>
            <a:ext cx="817693" cy="655571"/>
          </a:xfrm>
          <a:prstGeom prst="line">
            <a:avLst/>
          </a:prstGeom>
          <a:noFill/>
          <a:ln w="19050" cap="flat" cmpd="sng" algn="ctr">
            <a:solidFill>
              <a:schemeClr val="bg1">
                <a:lumMod val="50000"/>
              </a:schemeClr>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38" idx="1"/>
            <a:endCxn id="41" idx="0"/>
          </p:cNvCxnSpPr>
          <p:nvPr/>
        </p:nvCxnSpPr>
        <p:spPr bwMode="gray">
          <a:xfrm flipH="1">
            <a:off x="5042354" y="1726259"/>
            <a:ext cx="826484" cy="655569"/>
          </a:xfrm>
          <a:prstGeom prst="line">
            <a:avLst/>
          </a:prstGeom>
          <a:noFill/>
          <a:ln w="19050" cap="flat" cmpd="sng" algn="ctr">
            <a:solidFill>
              <a:schemeClr val="bg1">
                <a:lumMod val="50000"/>
              </a:schemeClr>
            </a:solidFill>
            <a:prstDash val="solid"/>
          </a:ln>
          <a:effectLst/>
        </p:spPr>
      </p:cxnSp>
      <p:cxnSp>
        <p:nvCxnSpPr>
          <p:cNvPr id="80" name="直接连接符 79">
            <a:extLst>
              <a:ext uri="{FF2B5EF4-FFF2-40B4-BE49-F238E27FC236}">
                <a16:creationId xmlns:a16="http://schemas.microsoft.com/office/drawing/2014/main" xmlns="" id="{94275FFE-3BE6-4C12-8737-FDFE3456C4A2}"/>
              </a:ext>
            </a:extLst>
          </p:cNvPr>
          <p:cNvCxnSpPr>
            <a:stCxn id="42" idx="0"/>
          </p:cNvCxnSpPr>
          <p:nvPr/>
        </p:nvCxnSpPr>
        <p:spPr bwMode="gray">
          <a:xfrm flipH="1" flipV="1">
            <a:off x="6396189" y="1737090"/>
            <a:ext cx="817692" cy="644738"/>
          </a:xfrm>
          <a:prstGeom prst="line">
            <a:avLst/>
          </a:prstGeom>
          <a:noFill/>
          <a:ln w="19050" cap="flat" cmpd="sng" algn="ctr">
            <a:solidFill>
              <a:schemeClr val="bg1">
                <a:lumMod val="50000"/>
              </a:schemeClr>
            </a:solidFill>
            <a:prstDash val="solid"/>
          </a:ln>
          <a:effectLst/>
        </p:spPr>
      </p:cxnSp>
      <p:cxnSp>
        <p:nvCxnSpPr>
          <p:cNvPr id="84" name="直接箭头连接符 83">
            <a:extLst>
              <a:ext uri="{FF2B5EF4-FFF2-40B4-BE49-F238E27FC236}">
                <a16:creationId xmlns:a16="http://schemas.microsoft.com/office/drawing/2014/main" xmlns="" id="{25FFCF9E-B77D-4002-8CAE-8C36C256A152}"/>
              </a:ext>
            </a:extLst>
          </p:cNvPr>
          <p:cNvCxnSpPr>
            <a:cxnSpLocks/>
          </p:cNvCxnSpPr>
          <p:nvPr/>
        </p:nvCxnSpPr>
        <p:spPr bwMode="gray">
          <a:xfrm flipH="1">
            <a:off x="3284148" y="2412901"/>
            <a:ext cx="1321977"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86" name="直接箭头连接符 85">
            <a:extLst>
              <a:ext uri="{FF2B5EF4-FFF2-40B4-BE49-F238E27FC236}">
                <a16:creationId xmlns:a16="http://schemas.microsoft.com/office/drawing/2014/main" xmlns="" id="{25FFCF9E-B77D-4002-8CAE-8C36C256A152}"/>
              </a:ext>
            </a:extLst>
          </p:cNvPr>
          <p:cNvCxnSpPr>
            <a:cxnSpLocks/>
          </p:cNvCxnSpPr>
          <p:nvPr/>
        </p:nvCxnSpPr>
        <p:spPr bwMode="gray">
          <a:xfrm flipH="1">
            <a:off x="7552690" y="2412901"/>
            <a:ext cx="1321977" cy="0"/>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8" name="任意多边形 87"/>
          <p:cNvSpPr/>
          <p:nvPr/>
        </p:nvSpPr>
        <p:spPr bwMode="gray">
          <a:xfrm>
            <a:off x="4234008" y="1353940"/>
            <a:ext cx="3797010" cy="289426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a16="http://schemas.microsoft.com/office/drawing/2014/main" xmlns="" id="{020D7A1D-EFAD-4C8C-B9DE-D0FAD269B77A}"/>
              </a:ext>
            </a:extLst>
          </p:cNvPr>
          <p:cNvSpPr txBox="1"/>
          <p:nvPr/>
        </p:nvSpPr>
        <p:spPr bwMode="gray">
          <a:xfrm>
            <a:off x="5695063" y="39013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箭头连接符 31">
            <a:extLst>
              <a:ext uri="{FF2B5EF4-FFF2-40B4-BE49-F238E27FC236}">
                <a16:creationId xmlns:a16="http://schemas.microsoft.com/office/drawing/2014/main" xmlns="" id="{25FFCF9E-B77D-4002-8CAE-8C36C256A152}"/>
              </a:ext>
            </a:extLst>
          </p:cNvPr>
          <p:cNvCxnSpPr>
            <a:cxnSpLocks/>
          </p:cNvCxnSpPr>
          <p:nvPr/>
        </p:nvCxnSpPr>
        <p:spPr bwMode="gray">
          <a:xfrm>
            <a:off x="1254983" y="3774603"/>
            <a:ext cx="811462" cy="0"/>
          </a:xfrm>
          <a:prstGeom prst="straightConnector1">
            <a:avLst/>
          </a:prstGeom>
          <a:noFill/>
          <a:ln w="25400" cap="flat" cmpd="sng" algn="ctr">
            <a:solidFill>
              <a:srgbClr val="EC7061"/>
            </a:solidFill>
            <a:prstDash val="sysDash"/>
            <a:headEnd type="triangle" w="med" len="med"/>
            <a:tailEnd type="triangle" w="med" len="med"/>
          </a:ln>
          <a:effectLst/>
        </p:spPr>
      </p:cxnSp>
      <p:sp>
        <p:nvSpPr>
          <p:cNvPr id="33" name="TextBox 120">
            <a:extLst>
              <a:ext uri="{FF2B5EF4-FFF2-40B4-BE49-F238E27FC236}">
                <a16:creationId xmlns:a16="http://schemas.microsoft.com/office/drawing/2014/main" xmlns="" id="{020D7A1D-EFAD-4C8C-B9DE-D0FAD269B77A}"/>
              </a:ext>
            </a:extLst>
          </p:cNvPr>
          <p:cNvSpPr txBox="1"/>
          <p:nvPr/>
        </p:nvSpPr>
        <p:spPr bwMode="gray">
          <a:xfrm>
            <a:off x="2066445" y="3620774"/>
            <a:ext cx="2025004" cy="307648"/>
          </a:xfrm>
          <a:prstGeom prst="rect">
            <a:avLst/>
          </a:prstGeom>
          <a:noFill/>
          <a:ln>
            <a:noFill/>
          </a:ln>
        </p:spPr>
        <p:txBody>
          <a:bodyPr wrap="squar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peer relationship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52066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4132" y="1516949"/>
            <a:ext cx="5663920" cy="4405503"/>
          </a:xfrm>
        </p:spPr>
        <p:txBody>
          <a:bodyPr/>
          <a:lstStyle/>
          <a:p>
            <a:r>
              <a:rPr lang="en-US" altLang="zh-CN" sz="1800" dirty="0" smtClean="0">
                <a:sym typeface="Huawei Sans" panose="020C0503030203020204" pitchFamily="34" charset="0"/>
              </a:rPr>
              <a:t>After the RR is imported, there are two roles:</a:t>
            </a:r>
          </a:p>
          <a:p>
            <a:pPr lvl="1"/>
            <a:r>
              <a:rPr lang="en-US" altLang="zh-CN" sz="1600" dirty="0" smtClean="0">
                <a:sym typeface="Huawei Sans" panose="020C0503030203020204" pitchFamily="34" charset="0"/>
              </a:rPr>
              <a:t>RR</a:t>
            </a:r>
          </a:p>
          <a:p>
            <a:pPr lvl="1"/>
            <a:r>
              <a:rPr lang="en-US" altLang="zh-CN" sz="1600" dirty="0" smtClean="0">
                <a:sym typeface="Huawei Sans" panose="020C0503030203020204" pitchFamily="34" charset="0"/>
              </a:rPr>
              <a:t>Client</a:t>
            </a:r>
          </a:p>
          <a:p>
            <a:r>
              <a:rPr lang="en-US" altLang="zh-CN" sz="1800" dirty="0" smtClean="0">
                <a:sym typeface="Huawei Sans" panose="020C0503030203020204" pitchFamily="34" charset="0"/>
              </a:rPr>
              <a:t>An RR reflects learned routes so that IBGP routes are advertised within an AS without establishing full-mesh IBGP connections.</a:t>
            </a:r>
          </a:p>
          <a:p>
            <a:r>
              <a:rPr lang="en-US" altLang="zh-CN" sz="1800" dirty="0" smtClean="0">
                <a:sym typeface="Huawei Sans" panose="020C0503030203020204" pitchFamily="34" charset="0"/>
              </a:rPr>
              <a:t>When specifying a BGP router as an RR, you need to specify its client. The client does not need to be configured and does not know that an RR exists on the network.</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RR</a:t>
            </a:r>
            <a:endParaRPr lang="en-US" altLang="zh-CN" dirty="0">
              <a:sym typeface="Huawei Sans" panose="020C0503030203020204" pitchFamily="34" charset="0"/>
            </a:endParaRPr>
          </a:p>
        </p:txBody>
      </p:sp>
      <p:sp>
        <p:nvSpPr>
          <p:cNvPr id="42" name="圆角矩形 41"/>
          <p:cNvSpPr/>
          <p:nvPr/>
        </p:nvSpPr>
        <p:spPr bwMode="gray">
          <a:xfrm>
            <a:off x="727324" y="2089813"/>
            <a:ext cx="5038956" cy="1950193"/>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711873" y="4820926"/>
            <a:ext cx="527350" cy="431467"/>
          </a:xfrm>
          <a:prstGeom prst="rect">
            <a:avLst/>
          </a:prstGeom>
          <a:noFill/>
        </p:spPr>
      </p:pic>
      <p:sp>
        <p:nvSpPr>
          <p:cNvPr id="44" name="TextBox 120">
            <a:extLst>
              <a:ext uri="{FF2B5EF4-FFF2-40B4-BE49-F238E27FC236}">
                <a16:creationId xmlns:a16="http://schemas.microsoft.com/office/drawing/2014/main" xmlns="" id="{020D7A1D-EFAD-4C8C-B9DE-D0FAD269B77A}"/>
              </a:ext>
            </a:extLst>
          </p:cNvPr>
          <p:cNvSpPr txBox="1"/>
          <p:nvPr/>
        </p:nvSpPr>
        <p:spPr bwMode="gray">
          <a:xfrm>
            <a:off x="5215902" y="4882831"/>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xmlns="" id="{63EC1A45-DE44-4732-A300-8A63DEFB1977}"/>
              </a:ext>
            </a:extLst>
          </p:cNvPr>
          <p:cNvSpPr/>
          <p:nvPr/>
        </p:nvSpPr>
        <p:spPr bwMode="gray">
          <a:xfrm>
            <a:off x="4599222" y="4787252"/>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020D7A1D-EFAD-4C8C-B9DE-D0FAD269B77A}"/>
              </a:ext>
            </a:extLst>
          </p:cNvPr>
          <p:cNvSpPr txBox="1"/>
          <p:nvPr/>
        </p:nvSpPr>
        <p:spPr bwMode="gray">
          <a:xfrm>
            <a:off x="3466724" y="4788671"/>
            <a:ext cx="1188824" cy="307777"/>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a16="http://schemas.microsoft.com/office/drawing/2014/main" xmlns="" id="{020D7A1D-EFAD-4C8C-B9DE-D0FAD269B77A}"/>
              </a:ext>
            </a:extLst>
          </p:cNvPr>
          <p:cNvSpPr txBox="1"/>
          <p:nvPr/>
        </p:nvSpPr>
        <p:spPr bwMode="gray">
          <a:xfrm>
            <a:off x="733555" y="2730670"/>
            <a:ext cx="1464749"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a:extLst>
              <a:ext uri="{FF2B5EF4-FFF2-40B4-BE49-F238E27FC236}">
                <a16:creationId xmlns:a16="http://schemas.microsoft.com/office/drawing/2014/main" xmlns="" id="{25FFCF9E-B77D-4002-8CAE-8C36C256A152}"/>
              </a:ext>
            </a:extLst>
          </p:cNvPr>
          <p:cNvCxnSpPr>
            <a:cxnSpLocks/>
            <a:stCxn id="56" idx="2"/>
            <a:endCxn id="43" idx="0"/>
          </p:cNvCxnSpPr>
          <p:nvPr/>
        </p:nvCxnSpPr>
        <p:spPr bwMode="gray">
          <a:xfrm>
            <a:off x="4975548" y="3847231"/>
            <a:ext cx="0" cy="973695"/>
          </a:xfrm>
          <a:prstGeom prst="straightConnector1">
            <a:avLst/>
          </a:prstGeom>
          <a:noFill/>
          <a:ln w="25400" cap="flat" cmpd="sng" algn="ctr">
            <a:solidFill>
              <a:srgbClr val="EC7061"/>
            </a:solidFill>
            <a:prstDash val="sysDash"/>
            <a:headEnd type="triangle" w="med" len="med"/>
            <a:tailEnd type="triangle" w="med" len="med"/>
          </a:ln>
          <a:effectLst/>
        </p:spPr>
      </p:cxnSp>
      <p:sp>
        <p:nvSpPr>
          <p:cNvPr id="49" name="TextBox 120">
            <a:extLst>
              <a:ext uri="{FF2B5EF4-FFF2-40B4-BE49-F238E27FC236}">
                <a16:creationId xmlns:a16="http://schemas.microsoft.com/office/drawing/2014/main" xmlns="" id="{020D7A1D-EFAD-4C8C-B9DE-D0FAD269B77A}"/>
              </a:ext>
            </a:extLst>
          </p:cNvPr>
          <p:cNvSpPr txBox="1"/>
          <p:nvPr/>
        </p:nvSpPr>
        <p:spPr bwMode="gray">
          <a:xfrm>
            <a:off x="722163" y="2048220"/>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908098" y="2384692"/>
            <a:ext cx="527350" cy="431467"/>
          </a:xfrm>
          <a:prstGeom prst="rect">
            <a:avLst/>
          </a:prstGeom>
          <a:noFill/>
        </p:spPr>
      </p:pic>
      <p:pic>
        <p:nvPicPr>
          <p:cNvPr id="5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308162" y="3415763"/>
            <a:ext cx="527350" cy="431467"/>
          </a:xfrm>
          <a:prstGeom prst="rect">
            <a:avLst/>
          </a:prstGeom>
          <a:noFill/>
        </p:spPr>
      </p:pic>
      <p:cxnSp>
        <p:nvCxnSpPr>
          <p:cNvPr id="52" name="直接连接符 51">
            <a:extLst>
              <a:ext uri="{FF2B5EF4-FFF2-40B4-BE49-F238E27FC236}">
                <a16:creationId xmlns:a16="http://schemas.microsoft.com/office/drawing/2014/main" xmlns="" id="{94275FFE-3BE6-4C12-8737-FDFE3456C4A2}"/>
              </a:ext>
            </a:extLst>
          </p:cNvPr>
          <p:cNvCxnSpPr>
            <a:stCxn id="50" idx="1"/>
            <a:endCxn id="51" idx="0"/>
          </p:cNvCxnSpPr>
          <p:nvPr/>
        </p:nvCxnSpPr>
        <p:spPr bwMode="gray">
          <a:xfrm flipH="1">
            <a:off x="1571838" y="2600425"/>
            <a:ext cx="1336261" cy="815338"/>
          </a:xfrm>
          <a:prstGeom prst="line">
            <a:avLst/>
          </a:prstGeom>
          <a:noFill/>
          <a:ln w="19050" cap="flat" cmpd="sng" algn="ctr">
            <a:solidFill>
              <a:schemeClr val="bg1">
                <a:lumMod val="50000"/>
              </a:schemeClr>
            </a:solidFill>
            <a:prstDash val="solid"/>
          </a:ln>
          <a:effectLst/>
        </p:spPr>
      </p:cxnSp>
      <p:sp>
        <p:nvSpPr>
          <p:cNvPr id="53" name="TextBox 120">
            <a:extLst>
              <a:ext uri="{FF2B5EF4-FFF2-40B4-BE49-F238E27FC236}">
                <a16:creationId xmlns:a16="http://schemas.microsoft.com/office/drawing/2014/main" xmlns="" id="{020D7A1D-EFAD-4C8C-B9DE-D0FAD269B77A}"/>
              </a:ext>
            </a:extLst>
          </p:cNvPr>
          <p:cNvSpPr txBox="1"/>
          <p:nvPr/>
        </p:nvSpPr>
        <p:spPr bwMode="gray">
          <a:xfrm>
            <a:off x="2583809" y="1995332"/>
            <a:ext cx="1188824" cy="430887"/>
          </a:xfrm>
          <a:prstGeom prst="rect">
            <a:avLst/>
          </a:prstGeom>
          <a:noFill/>
          <a:ln>
            <a:noFill/>
          </a:ln>
        </p:spPr>
        <p:txBody>
          <a:bodyPr wrap="square" rtlCol="0">
            <a:spAutoFit/>
          </a:bodyPr>
          <a:lstStyle/>
          <a:p>
            <a:pPr algn="ct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a:p>
            <a:pPr algn="ct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Reflection</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a16="http://schemas.microsoft.com/office/drawing/2014/main" xmlns="" id="{020D7A1D-EFAD-4C8C-B9DE-D0FAD269B77A}"/>
              </a:ext>
            </a:extLst>
          </p:cNvPr>
          <p:cNvSpPr txBox="1"/>
          <p:nvPr/>
        </p:nvSpPr>
        <p:spPr bwMode="gray">
          <a:xfrm>
            <a:off x="3868840" y="367206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549039" y="1985973"/>
            <a:ext cx="5396557" cy="24436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711873" y="3415763"/>
            <a:ext cx="527350" cy="431467"/>
          </a:xfrm>
          <a:prstGeom prst="rect">
            <a:avLst/>
          </a:prstGeom>
          <a:noFill/>
        </p:spPr>
      </p:pic>
      <p:cxnSp>
        <p:nvCxnSpPr>
          <p:cNvPr id="57" name="直接连接符 56">
            <a:extLst>
              <a:ext uri="{FF2B5EF4-FFF2-40B4-BE49-F238E27FC236}">
                <a16:creationId xmlns:a16="http://schemas.microsoft.com/office/drawing/2014/main" xmlns="" id="{94275FFE-3BE6-4C12-8737-FDFE3456C4A2}"/>
              </a:ext>
            </a:extLst>
          </p:cNvPr>
          <p:cNvCxnSpPr>
            <a:stCxn id="50" idx="3"/>
            <a:endCxn id="56" idx="0"/>
          </p:cNvCxnSpPr>
          <p:nvPr/>
        </p:nvCxnSpPr>
        <p:spPr bwMode="gray">
          <a:xfrm>
            <a:off x="3435449" y="2600425"/>
            <a:ext cx="1540099" cy="815338"/>
          </a:xfrm>
          <a:prstGeom prst="line">
            <a:avLst/>
          </a:prstGeom>
          <a:noFill/>
          <a:ln w="19050" cap="flat" cmpd="sng" algn="ctr">
            <a:solidFill>
              <a:schemeClr val="bg1">
                <a:lumMod val="50000"/>
              </a:schemeClr>
            </a:solidFill>
            <a:prstDash val="solid"/>
          </a:ln>
          <a:effectLst/>
        </p:spPr>
      </p:cxnSp>
      <p:sp>
        <p:nvSpPr>
          <p:cNvPr id="58" name="TextBox 120">
            <a:extLst>
              <a:ext uri="{FF2B5EF4-FFF2-40B4-BE49-F238E27FC236}">
                <a16:creationId xmlns:a16="http://schemas.microsoft.com/office/drawing/2014/main" xmlns="" id="{020D7A1D-EFAD-4C8C-B9DE-D0FAD269B77A}"/>
              </a:ext>
            </a:extLst>
          </p:cNvPr>
          <p:cNvSpPr txBox="1"/>
          <p:nvPr/>
        </p:nvSpPr>
        <p:spPr bwMode="gray">
          <a:xfrm>
            <a:off x="1427611" y="3653720"/>
            <a:ext cx="1188824"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箭头连接符 58">
            <a:extLst>
              <a:ext uri="{FF2B5EF4-FFF2-40B4-BE49-F238E27FC236}">
                <a16:creationId xmlns:a16="http://schemas.microsoft.com/office/drawing/2014/main" xmlns="" id="{25FFCF9E-B77D-4002-8CAE-8C36C256A152}"/>
              </a:ext>
            </a:extLst>
          </p:cNvPr>
          <p:cNvCxnSpPr>
            <a:cxnSpLocks/>
            <a:stCxn id="51" idx="3"/>
            <a:endCxn id="50" idx="2"/>
          </p:cNvCxnSpPr>
          <p:nvPr/>
        </p:nvCxnSpPr>
        <p:spPr bwMode="gray">
          <a:xfrm flipV="1">
            <a:off x="1835513" y="2816159"/>
            <a:ext cx="1336261"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60" name="TextBox 120">
            <a:extLst>
              <a:ext uri="{FF2B5EF4-FFF2-40B4-BE49-F238E27FC236}">
                <a16:creationId xmlns:a16="http://schemas.microsoft.com/office/drawing/2014/main" xmlns="" id="{020D7A1D-EFAD-4C8C-B9DE-D0FAD269B77A}"/>
              </a:ext>
            </a:extLst>
          </p:cNvPr>
          <p:cNvSpPr txBox="1"/>
          <p:nvPr/>
        </p:nvSpPr>
        <p:spPr bwMode="gray">
          <a:xfrm>
            <a:off x="2464317" y="3193315"/>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308162" y="4820926"/>
            <a:ext cx="527350" cy="431467"/>
          </a:xfrm>
          <a:prstGeom prst="rect">
            <a:avLst/>
          </a:prstGeom>
          <a:noFill/>
        </p:spPr>
      </p:pic>
      <p:sp>
        <p:nvSpPr>
          <p:cNvPr id="62" name="TextBox 120">
            <a:extLst>
              <a:ext uri="{FF2B5EF4-FFF2-40B4-BE49-F238E27FC236}">
                <a16:creationId xmlns:a16="http://schemas.microsoft.com/office/drawing/2014/main" xmlns="" id="{020D7A1D-EFAD-4C8C-B9DE-D0FAD269B77A}"/>
              </a:ext>
            </a:extLst>
          </p:cNvPr>
          <p:cNvSpPr txBox="1"/>
          <p:nvPr/>
        </p:nvSpPr>
        <p:spPr bwMode="gray">
          <a:xfrm>
            <a:off x="558486" y="4901457"/>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a16="http://schemas.microsoft.com/office/drawing/2014/main" xmlns="" id="{63EC1A45-DE44-4732-A300-8A63DEFB1977}"/>
              </a:ext>
            </a:extLst>
          </p:cNvPr>
          <p:cNvSpPr/>
          <p:nvPr/>
        </p:nvSpPr>
        <p:spPr bwMode="gray">
          <a:xfrm>
            <a:off x="552456" y="4787252"/>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a16="http://schemas.microsoft.com/office/drawing/2014/main" xmlns="" id="{020D7A1D-EFAD-4C8C-B9DE-D0FAD269B77A}"/>
              </a:ext>
            </a:extLst>
          </p:cNvPr>
          <p:cNvSpPr txBox="1"/>
          <p:nvPr/>
        </p:nvSpPr>
        <p:spPr bwMode="gray">
          <a:xfrm>
            <a:off x="1899690" y="4788671"/>
            <a:ext cx="1188824" cy="307777"/>
          </a:xfrm>
          <a:prstGeom prst="rect">
            <a:avLst/>
          </a:prstGeom>
          <a:noFill/>
          <a:ln>
            <a:no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a:extLst>
              <a:ext uri="{FF2B5EF4-FFF2-40B4-BE49-F238E27FC236}">
                <a16:creationId xmlns:a16="http://schemas.microsoft.com/office/drawing/2014/main" xmlns="" id="{25FFCF9E-B77D-4002-8CAE-8C36C256A152}"/>
              </a:ext>
            </a:extLst>
          </p:cNvPr>
          <p:cNvCxnSpPr>
            <a:cxnSpLocks/>
            <a:stCxn id="51" idx="2"/>
            <a:endCxn id="61" idx="0"/>
          </p:cNvCxnSpPr>
          <p:nvPr/>
        </p:nvCxnSpPr>
        <p:spPr bwMode="gray">
          <a:xfrm>
            <a:off x="1571837" y="3847231"/>
            <a:ext cx="0" cy="973695"/>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69" name="直接连接符 68">
            <a:extLst>
              <a:ext uri="{FF2B5EF4-FFF2-40B4-BE49-F238E27FC236}">
                <a16:creationId xmlns:a16="http://schemas.microsoft.com/office/drawing/2014/main" xmlns="" id="{927AD331-23D3-4BE6-8DF7-31B7006A5D7F}"/>
              </a:ext>
            </a:extLst>
          </p:cNvPr>
          <p:cNvCxnSpPr>
            <a:cxnSpLocks/>
            <a:endCxn id="61" idx="2"/>
          </p:cNvCxnSpPr>
          <p:nvPr/>
        </p:nvCxnSpPr>
        <p:spPr bwMode="gray">
          <a:xfrm flipH="1" flipV="1">
            <a:off x="1571837" y="5252393"/>
            <a:ext cx="0" cy="318819"/>
          </a:xfrm>
          <a:prstGeom prst="line">
            <a:avLst/>
          </a:prstGeom>
          <a:solidFill>
            <a:srgbClr val="F2F2F2"/>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8" name="矩形 77"/>
          <p:cNvSpPr/>
          <p:nvPr/>
        </p:nvSpPr>
        <p:spPr bwMode="gray">
          <a:xfrm>
            <a:off x="889075" y="5571213"/>
            <a:ext cx="1492446"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a:t>
            </a:r>
            <a:r>
              <a:rPr lang="en-US" sz="1400" b="1" dirty="0" err="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a:t>
            </a: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10.0.4.0/24</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箭头连接符 81">
            <a:extLst>
              <a:ext uri="{FF2B5EF4-FFF2-40B4-BE49-F238E27FC236}">
                <a16:creationId xmlns:a16="http://schemas.microsoft.com/office/drawing/2014/main" xmlns="" id="{25FFCF9E-B77D-4002-8CAE-8C36C256A152}"/>
              </a:ext>
            </a:extLst>
          </p:cNvPr>
          <p:cNvCxnSpPr>
            <a:cxnSpLocks/>
            <a:stCxn id="56" idx="1"/>
            <a:endCxn id="50" idx="2"/>
          </p:cNvCxnSpPr>
          <p:nvPr/>
        </p:nvCxnSpPr>
        <p:spPr bwMode="gray">
          <a:xfrm flipH="1" flipV="1">
            <a:off x="3171774" y="2816159"/>
            <a:ext cx="1540099"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6" name="TextBox 120">
            <a:extLst>
              <a:ext uri="{FF2B5EF4-FFF2-40B4-BE49-F238E27FC236}">
                <a16:creationId xmlns:a16="http://schemas.microsoft.com/office/drawing/2014/main" xmlns="" id="{020D7A1D-EFAD-4C8C-B9DE-D0FAD269B77A}"/>
              </a:ext>
            </a:extLst>
          </p:cNvPr>
          <p:cNvSpPr txBox="1"/>
          <p:nvPr/>
        </p:nvSpPr>
        <p:spPr bwMode="gray">
          <a:xfrm>
            <a:off x="3466724" y="3193315"/>
            <a:ext cx="707457"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flipH="1">
            <a:off x="555251" y="165539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88" name="文本框 87"/>
          <p:cNvSpPr txBox="1"/>
          <p:nvPr/>
        </p:nvSpPr>
        <p:spPr bwMode="gray">
          <a:xfrm>
            <a:off x="952397" y="1516950"/>
            <a:ext cx="1560042"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BGP Update message</a:t>
            </a:r>
            <a:endParaRPr lang="en-US" altLang="zh-CN" sz="11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89" name="直接连接符 88"/>
          <p:cNvCxnSpPr/>
          <p:nvPr/>
        </p:nvCxnSpPr>
        <p:spPr bwMode="gray">
          <a:xfrm>
            <a:off x="1308066" y="3930610"/>
            <a:ext cx="0" cy="696126"/>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93" name="直接连接符 92"/>
          <p:cNvCxnSpPr/>
          <p:nvPr/>
        </p:nvCxnSpPr>
        <p:spPr bwMode="gray">
          <a:xfrm flipH="1">
            <a:off x="2116824" y="2244897"/>
            <a:ext cx="721813" cy="44372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96" name="直接连接符 95"/>
          <p:cNvCxnSpPr/>
          <p:nvPr/>
        </p:nvCxnSpPr>
        <p:spPr bwMode="gray">
          <a:xfrm flipH="1" flipV="1">
            <a:off x="3475989" y="2248346"/>
            <a:ext cx="686264" cy="35825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01" name="矩形 100"/>
          <p:cNvSpPr/>
          <p:nvPr/>
        </p:nvSpPr>
        <p:spPr bwMode="gray">
          <a:xfrm>
            <a:off x="2974443" y="2919999"/>
            <a:ext cx="394660" cy="307777"/>
          </a:xfrm>
          <a:prstGeom prst="rect">
            <a:avLst/>
          </a:prstGeom>
        </p:spPr>
        <p:txBody>
          <a:bodyPr wrap="none">
            <a:spAutoFit/>
          </a:bodyPr>
          <a:lstStyle/>
          <a:p>
            <a:pPr lvl="0"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24386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common BGP path attributes and their functions.</a:t>
            </a:r>
            <a:endParaRPr lang="en-US" altLang="zh-CN" smtClean="0">
              <a:sym typeface="Huawei Sans" panose="020C0503030203020204" pitchFamily="34" charset="0"/>
            </a:endParaRPr>
          </a:p>
          <a:p>
            <a:pPr lvl="1"/>
            <a:r>
              <a:rPr lang="en-US" smtClean="0">
                <a:sym typeface="Huawei Sans" panose="020C0503030203020204" pitchFamily="34" charset="0"/>
              </a:rPr>
              <a:t>Describe the concept and application scenarios of BGP RRs.</a:t>
            </a:r>
            <a:endParaRPr lang="en-US" altLang="zh-CN" smtClean="0">
              <a:sym typeface="Huawei Sans" panose="020C0503030203020204" pitchFamily="34" charset="0"/>
            </a:endParaRPr>
          </a:p>
          <a:p>
            <a:pPr lvl="1"/>
            <a:r>
              <a:rPr lang="en-US" smtClean="0">
                <a:sym typeface="Huawei Sans" panose="020C0503030203020204" pitchFamily="34" charset="0"/>
              </a:rPr>
              <a:t>Describe the rules and working mechanism of BGP RRs.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171443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altLang="zh-CN" sz="2000" dirty="0" smtClean="0">
                <a:sym typeface="Huawei Sans" panose="020C0503030203020204" pitchFamily="34" charset="0"/>
              </a:rPr>
              <a:t>When an RR receives BGP routes:</a:t>
            </a:r>
          </a:p>
          <a:p>
            <a:pPr lvl="1"/>
            <a:r>
              <a:rPr lang="en-US" altLang="zh-CN" sz="1800" dirty="0" smtClean="0">
                <a:sym typeface="Huawei Sans" panose="020C0503030203020204" pitchFamily="34" charset="0"/>
              </a:rPr>
              <a:t>If the RR learns an IBGP route from a non-client peer, the RR reflects the route to all clients.</a:t>
            </a:r>
          </a:p>
          <a:p>
            <a:pPr lvl="1"/>
            <a:r>
              <a:rPr lang="en-US" altLang="zh-CN" sz="1800" dirty="0" smtClean="0">
                <a:sym typeface="Huawei Sans" panose="020C0503030203020204" pitchFamily="34" charset="0"/>
              </a:rPr>
              <a:t>If the RR learns an IBGP route from its client, the RR reflects the route to all non-clients and all clients except the client that sends the IBGP route.</a:t>
            </a:r>
          </a:p>
          <a:p>
            <a:pPr lvl="1"/>
            <a:r>
              <a:rPr lang="en-US" altLang="zh-CN" sz="1800" dirty="0" smtClean="0">
                <a:sym typeface="Huawei Sans" panose="020C0503030203020204" pitchFamily="34" charset="0"/>
              </a:rPr>
              <a:t>If a route is learned from an EBGP peer, the route is advertised to all clients and non-client IBGP peers.</a:t>
            </a:r>
          </a:p>
          <a:p>
            <a:endParaRPr lang="zh-CN" altLang="en-US" sz="2000" dirty="0"/>
          </a:p>
        </p:txBody>
      </p:sp>
      <p:sp>
        <p:nvSpPr>
          <p:cNvPr id="2" name="标题 1"/>
          <p:cNvSpPr>
            <a:spLocks noGrp="1"/>
          </p:cNvSpPr>
          <p:nvPr>
            <p:ph type="title"/>
          </p:nvPr>
        </p:nvSpPr>
        <p:spPr/>
        <p:txBody>
          <a:bodyPr/>
          <a:lstStyle/>
          <a:p>
            <a:r>
              <a:rPr lang="en-US" smtClean="0">
                <a:sym typeface="Huawei Sans" panose="020C0503030203020204" pitchFamily="34" charset="0"/>
              </a:rPr>
              <a:t>Route Reflection Rules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37715840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Reflection Rule Example (1)</a:t>
            </a:r>
            <a:endParaRPr lang="en-US" altLang="zh-CN" dirty="0">
              <a:sym typeface="Huawei Sans" panose="020C0503030203020204" pitchFamily="34" charset="0"/>
            </a:endParaRPr>
          </a:p>
        </p:txBody>
      </p:sp>
      <p:cxnSp>
        <p:nvCxnSpPr>
          <p:cNvPr id="5" name="直接连接符 133"/>
          <p:cNvCxnSpPr/>
          <p:nvPr/>
        </p:nvCxnSpPr>
        <p:spPr bwMode="gray">
          <a:xfrm flipV="1">
            <a:off x="1795723" y="3848096"/>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6" name="直接连接符 134"/>
          <p:cNvCxnSpPr/>
          <p:nvPr/>
        </p:nvCxnSpPr>
        <p:spPr bwMode="gray">
          <a:xfrm flipV="1">
            <a:off x="3058192" y="3194825"/>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7" name="直接连接符 138"/>
          <p:cNvCxnSpPr/>
          <p:nvPr/>
        </p:nvCxnSpPr>
        <p:spPr bwMode="gray">
          <a:xfrm>
            <a:off x="3058193" y="3846528"/>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8" name="直接箭头连接符 151"/>
          <p:cNvCxnSpPr/>
          <p:nvPr/>
        </p:nvCxnSpPr>
        <p:spPr bwMode="gray">
          <a:xfrm flipH="1">
            <a:off x="3148177" y="3218616"/>
            <a:ext cx="526904" cy="37954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9" name="Rectangle 37"/>
          <p:cNvSpPr>
            <a:spLocks noChangeArrowheads="1"/>
          </p:cNvSpPr>
          <p:nvPr/>
        </p:nvSpPr>
        <p:spPr bwMode="gray">
          <a:xfrm>
            <a:off x="4528060" y="3323527"/>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0" name="直接箭头连接符 155"/>
          <p:cNvCxnSpPr/>
          <p:nvPr/>
        </p:nvCxnSpPr>
        <p:spPr bwMode="gray">
          <a:xfrm>
            <a:off x="3489780" y="3734817"/>
            <a:ext cx="953510" cy="0"/>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13" name="Rectangle 37"/>
          <p:cNvSpPr>
            <a:spLocks noChangeArrowheads="1"/>
          </p:cNvSpPr>
          <p:nvPr/>
        </p:nvSpPr>
        <p:spPr bwMode="gray">
          <a:xfrm>
            <a:off x="4559165" y="4461872"/>
            <a:ext cx="8611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60"/>
          <p:cNvCxnSpPr/>
          <p:nvPr/>
        </p:nvCxnSpPr>
        <p:spPr bwMode="gray">
          <a:xfrm flipH="1">
            <a:off x="1951641" y="3734817"/>
            <a:ext cx="634959"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17" name="Rectangle 37"/>
          <p:cNvSpPr>
            <a:spLocks noChangeArrowheads="1"/>
          </p:cNvSpPr>
          <p:nvPr/>
        </p:nvSpPr>
        <p:spPr bwMode="gray">
          <a:xfrm>
            <a:off x="930766" y="3699341"/>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Rectangle 37"/>
          <p:cNvSpPr>
            <a:spLocks noChangeArrowheads="1"/>
          </p:cNvSpPr>
          <p:nvPr/>
        </p:nvSpPr>
        <p:spPr bwMode="gray">
          <a:xfrm>
            <a:off x="2770192" y="34039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Rectangle 37"/>
          <p:cNvSpPr>
            <a:spLocks noChangeArrowheads="1"/>
          </p:cNvSpPr>
          <p:nvPr/>
        </p:nvSpPr>
        <p:spPr bwMode="gray">
          <a:xfrm>
            <a:off x="4752986" y="404962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Rectangle 37"/>
          <p:cNvSpPr>
            <a:spLocks noChangeArrowheads="1"/>
          </p:cNvSpPr>
          <p:nvPr/>
        </p:nvSpPr>
        <p:spPr bwMode="gray">
          <a:xfrm>
            <a:off x="3898007" y="4556059"/>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Rectangle 37"/>
          <p:cNvSpPr>
            <a:spLocks noChangeArrowheads="1"/>
          </p:cNvSpPr>
          <p:nvPr/>
        </p:nvSpPr>
        <p:spPr bwMode="gray">
          <a:xfrm>
            <a:off x="4079033" y="3409775"/>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Rectangle 37"/>
          <p:cNvSpPr>
            <a:spLocks noChangeArrowheads="1"/>
          </p:cNvSpPr>
          <p:nvPr/>
        </p:nvSpPr>
        <p:spPr bwMode="gray">
          <a:xfrm>
            <a:off x="2736457" y="4066790"/>
            <a:ext cx="4507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53644" y="3654257"/>
            <a:ext cx="527350" cy="431467"/>
          </a:xfrm>
          <a:prstGeom prst="rect">
            <a:avLst/>
          </a:prstGeom>
          <a:noFill/>
        </p:spPr>
      </p:pic>
      <p:pic>
        <p:nvPicPr>
          <p:cNvPr id="3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016137" y="2978308"/>
            <a:ext cx="527350" cy="431467"/>
          </a:xfrm>
          <a:prstGeom prst="rect">
            <a:avLst/>
          </a:prstGeom>
          <a:noFill/>
        </p:spPr>
      </p:pic>
      <p:pic>
        <p:nvPicPr>
          <p:cNvPr id="3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86203" y="3654257"/>
            <a:ext cx="527350" cy="431467"/>
          </a:xfrm>
          <a:prstGeom prst="rect">
            <a:avLst/>
          </a:prstGeom>
          <a:noFill/>
        </p:spPr>
      </p:pic>
      <p:pic>
        <p:nvPicPr>
          <p:cNvPr id="3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831662" y="4110477"/>
            <a:ext cx="527350" cy="431467"/>
          </a:xfrm>
          <a:prstGeom prst="rect">
            <a:avLst/>
          </a:prstGeom>
          <a:noFill/>
        </p:spPr>
      </p:pic>
      <p:pic>
        <p:nvPicPr>
          <p:cNvPr id="3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93325" y="3654257"/>
            <a:ext cx="527350" cy="431467"/>
          </a:xfrm>
          <a:prstGeom prst="rect">
            <a:avLst/>
          </a:prstGeom>
          <a:noFill/>
        </p:spPr>
      </p:pic>
      <p:sp>
        <p:nvSpPr>
          <p:cNvPr id="36" name="TextBox 120">
            <a:extLst>
              <a:ext uri="{FF2B5EF4-FFF2-40B4-BE49-F238E27FC236}">
                <a16:creationId xmlns:a16="http://schemas.microsoft.com/office/drawing/2014/main" xmlns="" id="{020D7A1D-EFAD-4C8C-B9DE-D0FAD269B77A}"/>
              </a:ext>
            </a:extLst>
          </p:cNvPr>
          <p:cNvSpPr txBox="1"/>
          <p:nvPr/>
        </p:nvSpPr>
        <p:spPr bwMode="gray">
          <a:xfrm>
            <a:off x="1103935" y="415421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534402" y="1603337"/>
            <a:ext cx="543347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534402" y="1234345"/>
            <a:ext cx="5433477"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1</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112"/>
          <p:cNvSpPr txBox="1">
            <a:spLocks/>
          </p:cNvSpPr>
          <p:nvPr/>
        </p:nvSpPr>
        <p:spPr bwMode="gray">
          <a:xfrm>
            <a:off x="534401" y="5208385"/>
            <a:ext cx="5433477" cy="81657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the RR learns an IBGP route from a non-client peer, the RR reflects the route to all clients.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088441" y="1603337"/>
            <a:ext cx="543347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088441" y="1234345"/>
            <a:ext cx="5433477"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2</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flipH="1">
            <a:off x="616860" y="191533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5" name="文本框 44"/>
          <p:cNvSpPr txBox="1"/>
          <p:nvPr/>
        </p:nvSpPr>
        <p:spPr bwMode="gray">
          <a:xfrm>
            <a:off x="919048" y="1776892"/>
            <a:ext cx="202331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6" name="直接连接符 45"/>
          <p:cNvCxnSpPr/>
          <p:nvPr/>
        </p:nvCxnSpPr>
        <p:spPr bwMode="gray">
          <a:xfrm flipH="1">
            <a:off x="616860" y="2221009"/>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7" name="文本框 46"/>
          <p:cNvSpPr txBox="1"/>
          <p:nvPr/>
        </p:nvSpPr>
        <p:spPr bwMode="gray">
          <a:xfrm>
            <a:off x="919048" y="2082563"/>
            <a:ext cx="271420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0" name="直接连接符 133"/>
          <p:cNvCxnSpPr/>
          <p:nvPr/>
        </p:nvCxnSpPr>
        <p:spPr bwMode="gray">
          <a:xfrm flipV="1">
            <a:off x="7506795" y="3848096"/>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51" name="直接连接符 134"/>
          <p:cNvCxnSpPr/>
          <p:nvPr/>
        </p:nvCxnSpPr>
        <p:spPr bwMode="gray">
          <a:xfrm flipV="1">
            <a:off x="8769264" y="3194825"/>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52" name="直接连接符 138"/>
          <p:cNvCxnSpPr/>
          <p:nvPr/>
        </p:nvCxnSpPr>
        <p:spPr bwMode="gray">
          <a:xfrm>
            <a:off x="8769265" y="3846528"/>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53" name="直接箭头连接符 151"/>
          <p:cNvCxnSpPr/>
          <p:nvPr/>
        </p:nvCxnSpPr>
        <p:spPr bwMode="gray">
          <a:xfrm flipH="1">
            <a:off x="8859249" y="3218616"/>
            <a:ext cx="526904" cy="37954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54" name="Rectangle 37"/>
          <p:cNvSpPr>
            <a:spLocks noChangeArrowheads="1"/>
          </p:cNvSpPr>
          <p:nvPr/>
        </p:nvSpPr>
        <p:spPr bwMode="gray">
          <a:xfrm>
            <a:off x="10239132" y="3323527"/>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5" name="直接箭头连接符 155"/>
          <p:cNvCxnSpPr/>
          <p:nvPr/>
        </p:nvCxnSpPr>
        <p:spPr bwMode="gray">
          <a:xfrm>
            <a:off x="9200852" y="3734817"/>
            <a:ext cx="953510" cy="0"/>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56" name="Rectangle 37"/>
          <p:cNvSpPr>
            <a:spLocks noChangeArrowheads="1"/>
          </p:cNvSpPr>
          <p:nvPr/>
        </p:nvSpPr>
        <p:spPr bwMode="gray">
          <a:xfrm>
            <a:off x="10270237" y="4461872"/>
            <a:ext cx="8611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6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160"/>
          <p:cNvCxnSpPr/>
          <p:nvPr/>
        </p:nvCxnSpPr>
        <p:spPr bwMode="gray">
          <a:xfrm flipH="1">
            <a:off x="7662713" y="3734817"/>
            <a:ext cx="634959"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58" name="Rectangle 37"/>
          <p:cNvSpPr>
            <a:spLocks noChangeArrowheads="1"/>
          </p:cNvSpPr>
          <p:nvPr/>
        </p:nvSpPr>
        <p:spPr bwMode="gray">
          <a:xfrm>
            <a:off x="6641838" y="3699341"/>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 name="Rectangle 37"/>
          <p:cNvSpPr>
            <a:spLocks noChangeArrowheads="1"/>
          </p:cNvSpPr>
          <p:nvPr/>
        </p:nvSpPr>
        <p:spPr bwMode="gray">
          <a:xfrm>
            <a:off x="8481264" y="34039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 name="Rectangle 37"/>
          <p:cNvSpPr>
            <a:spLocks noChangeArrowheads="1"/>
          </p:cNvSpPr>
          <p:nvPr/>
        </p:nvSpPr>
        <p:spPr bwMode="gray">
          <a:xfrm>
            <a:off x="10464059" y="404962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1" name="Rectangle 37"/>
          <p:cNvSpPr>
            <a:spLocks noChangeArrowheads="1"/>
          </p:cNvSpPr>
          <p:nvPr/>
        </p:nvSpPr>
        <p:spPr bwMode="gray">
          <a:xfrm>
            <a:off x="9609079" y="4556059"/>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Rectangle 37"/>
          <p:cNvSpPr>
            <a:spLocks noChangeArrowheads="1"/>
          </p:cNvSpPr>
          <p:nvPr/>
        </p:nvSpPr>
        <p:spPr bwMode="gray">
          <a:xfrm>
            <a:off x="9790105" y="3409775"/>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 name="Rectangle 37"/>
          <p:cNvSpPr>
            <a:spLocks noChangeArrowheads="1"/>
          </p:cNvSpPr>
          <p:nvPr/>
        </p:nvSpPr>
        <p:spPr bwMode="gray">
          <a:xfrm>
            <a:off x="8447529" y="4066790"/>
            <a:ext cx="4507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6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011927" y="3654257"/>
            <a:ext cx="527350" cy="431467"/>
          </a:xfrm>
          <a:prstGeom prst="rect">
            <a:avLst/>
          </a:prstGeom>
          <a:noFill/>
        </p:spPr>
      </p:pic>
      <p:pic>
        <p:nvPicPr>
          <p:cNvPr id="6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9727210" y="2978308"/>
            <a:ext cx="527350" cy="431467"/>
          </a:xfrm>
          <a:prstGeom prst="rect">
            <a:avLst/>
          </a:prstGeom>
          <a:noFill/>
        </p:spPr>
      </p:pic>
      <p:pic>
        <p:nvPicPr>
          <p:cNvPr id="6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0397275" y="3654257"/>
            <a:ext cx="527350" cy="431467"/>
          </a:xfrm>
          <a:prstGeom prst="rect">
            <a:avLst/>
          </a:prstGeom>
          <a:noFill/>
        </p:spPr>
      </p:pic>
      <p:pic>
        <p:nvPicPr>
          <p:cNvPr id="6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9542734" y="4110477"/>
            <a:ext cx="527350" cy="431467"/>
          </a:xfrm>
          <a:prstGeom prst="rect">
            <a:avLst/>
          </a:prstGeom>
          <a:noFill/>
        </p:spPr>
      </p:pic>
      <p:pic>
        <p:nvPicPr>
          <p:cNvPr id="6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404397" y="3654257"/>
            <a:ext cx="527350" cy="431467"/>
          </a:xfrm>
          <a:prstGeom prst="rect">
            <a:avLst/>
          </a:prstGeom>
          <a:noFill/>
        </p:spPr>
      </p:pic>
      <p:sp>
        <p:nvSpPr>
          <p:cNvPr id="76" name="Rectangle 37"/>
          <p:cNvSpPr>
            <a:spLocks noChangeArrowheads="1"/>
          </p:cNvSpPr>
          <p:nvPr/>
        </p:nvSpPr>
        <p:spPr bwMode="gray">
          <a:xfrm>
            <a:off x="10174564" y="2996505"/>
            <a:ext cx="7665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7" name="直接箭头连接符 155"/>
          <p:cNvCxnSpPr/>
          <p:nvPr/>
        </p:nvCxnSpPr>
        <p:spPr bwMode="gray">
          <a:xfrm>
            <a:off x="8976319" y="4131709"/>
            <a:ext cx="494711" cy="275637"/>
          </a:xfrm>
          <a:prstGeom prst="straightConnector1">
            <a:avLst/>
          </a:prstGeom>
          <a:solidFill>
            <a:schemeClr val="accent1"/>
          </a:solidFill>
          <a:ln w="28575" cap="flat" cmpd="sng" algn="ctr">
            <a:solidFill>
              <a:srgbClr val="00B0F0"/>
            </a:solidFill>
            <a:prstDash val="sysDash"/>
            <a:round/>
            <a:headEnd type="none" w="med" len="med"/>
            <a:tailEnd type="triangle" w="med" len="med"/>
          </a:ln>
          <a:effectLst/>
        </p:spPr>
      </p:cxnSp>
      <p:sp>
        <p:nvSpPr>
          <p:cNvPr id="80" name="文本占位符 112"/>
          <p:cNvSpPr txBox="1">
            <a:spLocks/>
          </p:cNvSpPr>
          <p:nvPr/>
        </p:nvSpPr>
        <p:spPr bwMode="gray">
          <a:xfrm>
            <a:off x="6093621" y="5208385"/>
            <a:ext cx="5428297" cy="107811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the RR learns an IBGP route from its client, the RR reflects the route to all non-clients and all clients except the client that sends the IBGP 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p:cNvGrpSpPr/>
          <p:nvPr/>
        </p:nvGrpSpPr>
        <p:grpSpPr bwMode="gray">
          <a:xfrm>
            <a:off x="4127554" y="2726125"/>
            <a:ext cx="306330" cy="257849"/>
            <a:chOff x="6681090" y="2116603"/>
            <a:chExt cx="377072" cy="257950"/>
          </a:xfrm>
        </p:grpSpPr>
        <p:cxnSp>
          <p:nvCxnSpPr>
            <p:cNvPr id="75" name="直接连接符 74"/>
            <p:cNvCxnSpPr/>
            <p:nvPr/>
          </p:nvCxnSpPr>
          <p:spPr bwMode="gray">
            <a:xfrm>
              <a:off x="6681090" y="2116603"/>
              <a:ext cx="377072" cy="0"/>
            </a:xfrm>
            <a:prstGeom prst="line">
              <a:avLst/>
            </a:prstGeom>
            <a:noFill/>
            <a:ln w="19050">
              <a:solidFill>
                <a:schemeClr val="tx1"/>
              </a:solidFill>
            </a:ln>
          </p:spPr>
        </p:cxnSp>
        <p:cxnSp>
          <p:nvCxnSpPr>
            <p:cNvPr id="78" name="直接连接符 77"/>
            <p:cNvCxnSpPr/>
            <p:nvPr/>
          </p:nvCxnSpPr>
          <p:spPr bwMode="gray">
            <a:xfrm>
              <a:off x="6869626" y="2116603"/>
              <a:ext cx="0" cy="257950"/>
            </a:xfrm>
            <a:prstGeom prst="line">
              <a:avLst/>
            </a:prstGeom>
            <a:noFill/>
            <a:ln w="19050">
              <a:solidFill>
                <a:schemeClr val="tx1"/>
              </a:solidFill>
            </a:ln>
          </p:spPr>
        </p:cxnSp>
      </p:grpSp>
      <p:grpSp>
        <p:nvGrpSpPr>
          <p:cNvPr id="79" name="组合 78"/>
          <p:cNvGrpSpPr/>
          <p:nvPr/>
        </p:nvGrpSpPr>
        <p:grpSpPr bwMode="gray">
          <a:xfrm>
            <a:off x="9839597" y="2720458"/>
            <a:ext cx="306330" cy="257849"/>
            <a:chOff x="6681090" y="2116603"/>
            <a:chExt cx="377072" cy="257950"/>
          </a:xfrm>
        </p:grpSpPr>
        <p:cxnSp>
          <p:nvCxnSpPr>
            <p:cNvPr id="81" name="直接连接符 80"/>
            <p:cNvCxnSpPr/>
            <p:nvPr/>
          </p:nvCxnSpPr>
          <p:spPr bwMode="gray">
            <a:xfrm>
              <a:off x="6681090" y="2116603"/>
              <a:ext cx="377072" cy="0"/>
            </a:xfrm>
            <a:prstGeom prst="line">
              <a:avLst/>
            </a:prstGeom>
            <a:noFill/>
            <a:ln w="19050">
              <a:solidFill>
                <a:schemeClr val="tx1"/>
              </a:solidFill>
            </a:ln>
          </p:spPr>
        </p:cxnSp>
        <p:cxnSp>
          <p:nvCxnSpPr>
            <p:cNvPr id="82" name="直接连接符 81"/>
            <p:cNvCxnSpPr/>
            <p:nvPr/>
          </p:nvCxnSpPr>
          <p:spPr bwMode="gray">
            <a:xfrm>
              <a:off x="6869626" y="2116603"/>
              <a:ext cx="0" cy="257950"/>
            </a:xfrm>
            <a:prstGeom prst="line">
              <a:avLst/>
            </a:prstGeom>
            <a:noFill/>
            <a:ln w="19050">
              <a:solidFill>
                <a:schemeClr val="tx1"/>
              </a:solidFill>
            </a:ln>
          </p:spPr>
        </p:cxnSp>
      </p:grpSp>
      <p:cxnSp>
        <p:nvCxnSpPr>
          <p:cNvPr id="83" name="直接连接符 82"/>
          <p:cNvCxnSpPr/>
          <p:nvPr/>
        </p:nvCxnSpPr>
        <p:spPr bwMode="gray">
          <a:xfrm flipH="1">
            <a:off x="6293827" y="191533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84" name="文本框 83"/>
          <p:cNvSpPr txBox="1"/>
          <p:nvPr/>
        </p:nvSpPr>
        <p:spPr bwMode="gray">
          <a:xfrm>
            <a:off x="6626248" y="1776892"/>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85" name="直接连接符 84"/>
          <p:cNvCxnSpPr/>
          <p:nvPr/>
        </p:nvCxnSpPr>
        <p:spPr bwMode="gray">
          <a:xfrm flipH="1">
            <a:off x="6293827" y="2221009"/>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86" name="文本框 85"/>
          <p:cNvSpPr txBox="1"/>
          <p:nvPr/>
        </p:nvSpPr>
        <p:spPr bwMode="gray">
          <a:xfrm>
            <a:off x="6626248" y="2082563"/>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0" name="任意多边形 69"/>
          <p:cNvSpPr/>
          <p:nvPr/>
        </p:nvSpPr>
        <p:spPr bwMode="gray">
          <a:xfrm>
            <a:off x="889260" y="3255415"/>
            <a:ext cx="1256119" cy="12064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2586600" y="2468388"/>
            <a:ext cx="2866819" cy="2331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a16="http://schemas.microsoft.com/office/drawing/2014/main" xmlns="" id="{020D7A1D-EFAD-4C8C-B9DE-D0FAD269B77A}"/>
              </a:ext>
            </a:extLst>
          </p:cNvPr>
          <p:cNvSpPr txBox="1"/>
          <p:nvPr/>
        </p:nvSpPr>
        <p:spPr bwMode="gray">
          <a:xfrm>
            <a:off x="6811135" y="4154215"/>
            <a:ext cx="826769"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89"/>
          <p:cNvSpPr/>
          <p:nvPr/>
        </p:nvSpPr>
        <p:spPr bwMode="gray">
          <a:xfrm>
            <a:off x="6596460" y="3255415"/>
            <a:ext cx="1256119" cy="12064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a:off x="8293800" y="2468388"/>
            <a:ext cx="2866819" cy="233190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3733585" y="2468388"/>
            <a:ext cx="1085554"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71" name="文本框 70"/>
          <p:cNvSpPr txBox="1"/>
          <p:nvPr/>
        </p:nvSpPr>
        <p:spPr bwMode="gray">
          <a:xfrm>
            <a:off x="9378505" y="2468387"/>
            <a:ext cx="1085554"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6996879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6100753" y="2006959"/>
            <a:ext cx="5657299" cy="3915494"/>
          </a:xfrm>
        </p:spPr>
        <p:txBody>
          <a:bodyPr/>
          <a:lstStyle/>
          <a:p>
            <a:r>
              <a:rPr lang="en-US" altLang="zh-CN" sz="1800" dirty="0" smtClean="0">
                <a:sym typeface="Huawei Sans" panose="020C0503030203020204" pitchFamily="34" charset="0"/>
              </a:rPr>
              <a:t>Pay attention to the difference between "reflection" and "sending".</a:t>
            </a:r>
          </a:p>
          <a:p>
            <a:r>
              <a:rPr lang="en-US" altLang="zh-CN" sz="1800" dirty="0" smtClean="0">
                <a:sym typeface="Huawei Sans" panose="020C0503030203020204" pitchFamily="34" charset="0"/>
              </a:rPr>
              <a:t> "Sending" refers to traditional BGP route transmission (scenario where the RR does not exist). </a:t>
            </a:r>
          </a:p>
          <a:p>
            <a:r>
              <a:rPr lang="en-US" altLang="zh-CN" sz="1800" dirty="0" smtClean="0">
                <a:sym typeface="Huawei Sans" panose="020C0503030203020204" pitchFamily="34" charset="0"/>
              </a:rPr>
              <a:t>"Reflection" refers to route transmission performed by an RR in compliance with route reflection rules. The RR inserts special path attributes into the reflected routes.</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Reflection Rule Example (2)</a:t>
            </a:r>
            <a:endParaRPr lang="en-US" altLang="zh-CN" dirty="0">
              <a:sym typeface="Huawei Sans" panose="020C0503030203020204" pitchFamily="34" charset="0"/>
            </a:endParaRPr>
          </a:p>
        </p:txBody>
      </p:sp>
      <p:sp>
        <p:nvSpPr>
          <p:cNvPr id="3" name="圆角矩形 75"/>
          <p:cNvSpPr/>
          <p:nvPr/>
        </p:nvSpPr>
        <p:spPr bwMode="gray">
          <a:xfrm>
            <a:off x="445914" y="1603337"/>
            <a:ext cx="5647707" cy="4777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5914" y="1234345"/>
            <a:ext cx="5650086"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Rule 3</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133"/>
          <p:cNvCxnSpPr/>
          <p:nvPr/>
        </p:nvCxnSpPr>
        <p:spPr bwMode="gray">
          <a:xfrm flipV="1">
            <a:off x="1795723" y="3770033"/>
            <a:ext cx="3316639" cy="1"/>
          </a:xfrm>
          <a:prstGeom prst="line">
            <a:avLst/>
          </a:prstGeom>
          <a:noFill/>
          <a:ln w="19050" cap="flat" cmpd="sng" algn="ctr">
            <a:solidFill>
              <a:schemeClr val="tx1"/>
            </a:solidFill>
            <a:prstDash val="solid"/>
            <a:round/>
            <a:headEnd type="none" w="med" len="med"/>
            <a:tailEnd type="none" w="med" len="med"/>
          </a:ln>
          <a:effectLst/>
        </p:spPr>
      </p:cxnSp>
      <p:cxnSp>
        <p:nvCxnSpPr>
          <p:cNvPr id="34" name="直接连接符 134"/>
          <p:cNvCxnSpPr/>
          <p:nvPr/>
        </p:nvCxnSpPr>
        <p:spPr bwMode="gray">
          <a:xfrm flipV="1">
            <a:off x="3058192" y="3116763"/>
            <a:ext cx="958629" cy="651704"/>
          </a:xfrm>
          <a:prstGeom prst="line">
            <a:avLst/>
          </a:prstGeom>
          <a:noFill/>
          <a:ln w="19050" cap="flat" cmpd="sng" algn="ctr">
            <a:solidFill>
              <a:schemeClr val="tx1"/>
            </a:solidFill>
            <a:prstDash val="solid"/>
            <a:round/>
            <a:headEnd type="none" w="med" len="med"/>
            <a:tailEnd type="none" w="med" len="med"/>
          </a:ln>
          <a:effectLst/>
        </p:spPr>
      </p:cxnSp>
      <p:cxnSp>
        <p:nvCxnSpPr>
          <p:cNvPr id="35" name="直接连接符 138"/>
          <p:cNvCxnSpPr/>
          <p:nvPr/>
        </p:nvCxnSpPr>
        <p:spPr bwMode="gray">
          <a:xfrm>
            <a:off x="3058193" y="3768465"/>
            <a:ext cx="960858" cy="570361"/>
          </a:xfrm>
          <a:prstGeom prst="line">
            <a:avLst/>
          </a:prstGeom>
          <a:noFill/>
          <a:ln w="19050" cap="flat" cmpd="sng" algn="ctr">
            <a:solidFill>
              <a:schemeClr val="tx1"/>
            </a:solidFill>
            <a:prstDash val="solid"/>
            <a:round/>
            <a:headEnd type="none" w="med" len="med"/>
            <a:tailEnd type="none" w="med" len="med"/>
          </a:ln>
          <a:effectLst/>
        </p:spPr>
      </p:cxnSp>
      <p:cxnSp>
        <p:nvCxnSpPr>
          <p:cNvPr id="36" name="直接箭头连接符 151"/>
          <p:cNvCxnSpPr/>
          <p:nvPr/>
        </p:nvCxnSpPr>
        <p:spPr bwMode="gray">
          <a:xfrm flipH="1">
            <a:off x="3148177" y="3140554"/>
            <a:ext cx="526904" cy="37954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Rectangle 37"/>
          <p:cNvSpPr>
            <a:spLocks noChangeArrowheads="1"/>
          </p:cNvSpPr>
          <p:nvPr/>
        </p:nvSpPr>
        <p:spPr bwMode="gray">
          <a:xfrm>
            <a:off x="4548240" y="3245464"/>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8" name="直接箭头连接符 155"/>
          <p:cNvCxnSpPr/>
          <p:nvPr/>
        </p:nvCxnSpPr>
        <p:spPr bwMode="gray">
          <a:xfrm>
            <a:off x="3489780" y="3656754"/>
            <a:ext cx="953510"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sp>
        <p:nvSpPr>
          <p:cNvPr id="39" name="Rectangle 37"/>
          <p:cNvSpPr>
            <a:spLocks noChangeArrowheads="1"/>
          </p:cNvSpPr>
          <p:nvPr/>
        </p:nvSpPr>
        <p:spPr bwMode="gray">
          <a:xfrm>
            <a:off x="4559165" y="4383809"/>
            <a:ext cx="860797" cy="338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5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5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160"/>
          <p:cNvCxnSpPr/>
          <p:nvPr/>
        </p:nvCxnSpPr>
        <p:spPr bwMode="gray">
          <a:xfrm flipH="1">
            <a:off x="1951641" y="3656754"/>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41" name="Rectangle 37"/>
          <p:cNvSpPr>
            <a:spLocks noChangeArrowheads="1"/>
          </p:cNvSpPr>
          <p:nvPr/>
        </p:nvSpPr>
        <p:spPr bwMode="gray">
          <a:xfrm>
            <a:off x="930766" y="362127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 name="Rectangle 37"/>
          <p:cNvSpPr>
            <a:spLocks noChangeArrowheads="1"/>
          </p:cNvSpPr>
          <p:nvPr/>
        </p:nvSpPr>
        <p:spPr bwMode="gray">
          <a:xfrm>
            <a:off x="2770193" y="3325916"/>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 name="Rectangle 37"/>
          <p:cNvSpPr>
            <a:spLocks noChangeArrowheads="1"/>
          </p:cNvSpPr>
          <p:nvPr/>
        </p:nvSpPr>
        <p:spPr bwMode="gray">
          <a:xfrm>
            <a:off x="4752987" y="3971564"/>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Rectangle 37"/>
          <p:cNvSpPr>
            <a:spLocks noChangeArrowheads="1"/>
          </p:cNvSpPr>
          <p:nvPr/>
        </p:nvSpPr>
        <p:spPr bwMode="gray">
          <a:xfrm>
            <a:off x="3898007" y="447799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 name="Rectangle 37"/>
          <p:cNvSpPr>
            <a:spLocks noChangeArrowheads="1"/>
          </p:cNvSpPr>
          <p:nvPr/>
        </p:nvSpPr>
        <p:spPr bwMode="gray">
          <a:xfrm>
            <a:off x="4079034" y="3331712"/>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6" name="Rectangle 37"/>
          <p:cNvSpPr>
            <a:spLocks noChangeArrowheads="1"/>
          </p:cNvSpPr>
          <p:nvPr/>
        </p:nvSpPr>
        <p:spPr bwMode="gray">
          <a:xfrm>
            <a:off x="2744557" y="3988727"/>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4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300855" y="3576194"/>
            <a:ext cx="527350" cy="431467"/>
          </a:xfrm>
          <a:prstGeom prst="rect">
            <a:avLst/>
          </a:prstGeom>
          <a:noFill/>
        </p:spPr>
      </p:pic>
      <p:pic>
        <p:nvPicPr>
          <p:cNvPr id="4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016137" y="2900245"/>
            <a:ext cx="527350" cy="431467"/>
          </a:xfrm>
          <a:prstGeom prst="rect">
            <a:avLst/>
          </a:prstGeom>
          <a:noFill/>
        </p:spPr>
      </p:pic>
      <p:pic>
        <p:nvPicPr>
          <p:cNvPr id="4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86203" y="3576194"/>
            <a:ext cx="527350" cy="431467"/>
          </a:xfrm>
          <a:prstGeom prst="rect">
            <a:avLst/>
          </a:prstGeom>
          <a:noFill/>
        </p:spPr>
      </p:pic>
      <p:pic>
        <p:nvPicPr>
          <p:cNvPr id="5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831662" y="4032415"/>
            <a:ext cx="527350" cy="431467"/>
          </a:xfrm>
          <a:prstGeom prst="rect">
            <a:avLst/>
          </a:prstGeom>
          <a:noFill/>
        </p:spPr>
      </p:pic>
      <p:pic>
        <p:nvPicPr>
          <p:cNvPr id="5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93325" y="3576194"/>
            <a:ext cx="527350" cy="431467"/>
          </a:xfrm>
          <a:prstGeom prst="rect">
            <a:avLst/>
          </a:prstGeom>
          <a:noFill/>
        </p:spPr>
      </p:pic>
      <p:cxnSp>
        <p:nvCxnSpPr>
          <p:cNvPr id="53" name="直接连接符 52"/>
          <p:cNvCxnSpPr/>
          <p:nvPr/>
        </p:nvCxnSpPr>
        <p:spPr bwMode="gray">
          <a:xfrm flipH="1">
            <a:off x="988820" y="200695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4" name="文本框 53"/>
          <p:cNvSpPr txBox="1"/>
          <p:nvPr/>
        </p:nvSpPr>
        <p:spPr bwMode="gray">
          <a:xfrm>
            <a:off x="1319091" y="1868514"/>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5" name="直接连接符 54"/>
          <p:cNvCxnSpPr/>
          <p:nvPr/>
        </p:nvCxnSpPr>
        <p:spPr bwMode="gray">
          <a:xfrm flipH="1">
            <a:off x="988820" y="231263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56" name="文本框 55"/>
          <p:cNvSpPr txBox="1"/>
          <p:nvPr/>
        </p:nvSpPr>
        <p:spPr bwMode="gray">
          <a:xfrm>
            <a:off x="1319091" y="2174186"/>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9" name="直接箭头连接符 151"/>
          <p:cNvCxnSpPr/>
          <p:nvPr/>
        </p:nvCxnSpPr>
        <p:spPr bwMode="gray">
          <a:xfrm flipH="1" flipV="1">
            <a:off x="3223853" y="4053648"/>
            <a:ext cx="518011" cy="322031"/>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63" name="文本占位符 112"/>
          <p:cNvSpPr txBox="1">
            <a:spLocks/>
          </p:cNvSpPr>
          <p:nvPr/>
        </p:nvSpPr>
        <p:spPr bwMode="gray">
          <a:xfrm>
            <a:off x="445915" y="5077556"/>
            <a:ext cx="5647706" cy="72104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If a route is learned from an EBGP peer, the route is advertised to all clients and non-client IBGP peers.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1396622" y="3318744"/>
            <a:ext cx="306330" cy="257849"/>
            <a:chOff x="6681090" y="2116603"/>
            <a:chExt cx="377072" cy="257950"/>
          </a:xfrm>
        </p:grpSpPr>
        <p:cxnSp>
          <p:nvCxnSpPr>
            <p:cNvPr id="58" name="直接连接符 57"/>
            <p:cNvCxnSpPr/>
            <p:nvPr/>
          </p:nvCxnSpPr>
          <p:spPr bwMode="gray">
            <a:xfrm>
              <a:off x="6681090" y="2116603"/>
              <a:ext cx="377072" cy="0"/>
            </a:xfrm>
            <a:prstGeom prst="line">
              <a:avLst/>
            </a:prstGeom>
            <a:noFill/>
            <a:ln w="19050">
              <a:solidFill>
                <a:schemeClr val="tx1"/>
              </a:solidFill>
            </a:ln>
          </p:spPr>
        </p:cxnSp>
        <p:cxnSp>
          <p:nvCxnSpPr>
            <p:cNvPr id="60" name="直接连接符 59"/>
            <p:cNvCxnSpPr/>
            <p:nvPr/>
          </p:nvCxnSpPr>
          <p:spPr bwMode="gray">
            <a:xfrm>
              <a:off x="6869626" y="2116603"/>
              <a:ext cx="0" cy="257950"/>
            </a:xfrm>
            <a:prstGeom prst="line">
              <a:avLst/>
            </a:prstGeom>
            <a:noFill/>
            <a:ln w="19050">
              <a:solidFill>
                <a:schemeClr val="tx1"/>
              </a:solidFill>
            </a:ln>
          </p:spPr>
        </p:cxnSp>
      </p:grpSp>
      <p:sp>
        <p:nvSpPr>
          <p:cNvPr id="65" name="TextBox 120">
            <a:extLst>
              <a:ext uri="{FF2B5EF4-FFF2-40B4-BE49-F238E27FC236}">
                <a16:creationId xmlns:a16="http://schemas.microsoft.com/office/drawing/2014/main" xmlns="" id="{020D7A1D-EFAD-4C8C-B9DE-D0FAD269B77A}"/>
              </a:ext>
            </a:extLst>
          </p:cNvPr>
          <p:cNvSpPr txBox="1"/>
          <p:nvPr/>
        </p:nvSpPr>
        <p:spPr bwMode="gray">
          <a:xfrm>
            <a:off x="1142040" y="40434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889260" y="3067061"/>
            <a:ext cx="1256119" cy="131379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2586600" y="2543618"/>
            <a:ext cx="2866819" cy="217565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988820" y="3067060"/>
            <a:ext cx="1085555"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35491227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6000" y="1868513"/>
            <a:ext cx="5662052" cy="4053939"/>
          </a:xfrm>
        </p:spPr>
        <p:txBody>
          <a:bodyPr/>
          <a:lstStyle/>
          <a:p>
            <a:r>
              <a:rPr lang="en-US" altLang="zh-CN" sz="1800" dirty="0">
                <a:sym typeface="Huawei Sans" panose="020C0503030203020204" pitchFamily="34" charset="0"/>
              </a:rPr>
              <a:t>RR deployment breaks the split horizon </a:t>
            </a:r>
            <a:r>
              <a:rPr lang="en-US" altLang="zh-CN" sz="1800" dirty="0" smtClean="0">
                <a:sym typeface="Huawei Sans" panose="020C0503030203020204" pitchFamily="34" charset="0"/>
              </a:rPr>
              <a:t>rule, which may cause routing loops. To prevent routing loops, the RR adds two special path attributes to BGP routes:</a:t>
            </a:r>
          </a:p>
          <a:p>
            <a:pPr lvl="1"/>
            <a:r>
              <a:rPr lang="en-US" altLang="zh-CN" sz="1600" dirty="0" err="1" smtClean="0">
                <a:sym typeface="Huawei Sans" panose="020C0503030203020204" pitchFamily="34" charset="0"/>
              </a:rPr>
              <a:t>Originator_ID</a:t>
            </a:r>
            <a:endParaRPr lang="en-US" altLang="zh-CN" sz="1600" dirty="0" smtClean="0">
              <a:sym typeface="Huawei Sans" panose="020C0503030203020204" pitchFamily="34" charset="0"/>
            </a:endParaRPr>
          </a:p>
          <a:p>
            <a:pPr lvl="1"/>
            <a:r>
              <a:rPr lang="en-US" altLang="zh-CN" sz="1600" dirty="0" err="1" smtClean="0">
                <a:sym typeface="Huawei Sans" panose="020C0503030203020204" pitchFamily="34" charset="0"/>
              </a:rPr>
              <a:t>Cluster_List</a:t>
            </a:r>
            <a:endParaRPr lang="en-US" altLang="zh-CN" sz="1600" dirty="0" smtClean="0">
              <a:sym typeface="Huawei Sans" panose="020C0503030203020204" pitchFamily="34" charset="0"/>
            </a:endParaRPr>
          </a:p>
          <a:p>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and </a:t>
            </a:r>
            <a:r>
              <a:rPr lang="en-US" altLang="zh-CN" sz="1800" dirty="0" err="1" smtClean="0">
                <a:sym typeface="Huawei Sans" panose="020C0503030203020204" pitchFamily="34" charset="0"/>
              </a:rPr>
              <a:t>Cluster_List</a:t>
            </a:r>
            <a:r>
              <a:rPr lang="en-US" altLang="zh-CN" sz="1800" dirty="0" smtClean="0">
                <a:sym typeface="Huawei Sans" panose="020C0503030203020204" pitchFamily="34" charset="0"/>
              </a:rPr>
              <a:t> are optional </a:t>
            </a:r>
            <a:r>
              <a:rPr lang="en-US" altLang="zh-CN" sz="1800" dirty="0">
                <a:sym typeface="Huawei Sans" panose="020C0503030203020204" pitchFamily="34" charset="0"/>
              </a:rPr>
              <a:t>non-transitive </a:t>
            </a:r>
            <a:r>
              <a:rPr lang="en-US" altLang="zh-CN" sz="1800" dirty="0" smtClean="0">
                <a:sym typeface="Huawei Sans" panose="020C0503030203020204" pitchFamily="34" charset="0"/>
              </a:rPr>
              <a:t>attributes.</a:t>
            </a:r>
          </a:p>
          <a:p>
            <a:pPr lvl="1"/>
            <a:endParaRPr lang="en-US" altLang="zh-CN" sz="1600" dirty="0" smtClean="0">
              <a:sym typeface="Huawei Sans" panose="020C0503030203020204" pitchFamily="34" charset="0"/>
            </a:endParaRP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Routing Loop Prevention in RR Scenarios</a:t>
            </a:r>
            <a:endParaRPr lang="en-US" altLang="zh-CN" dirty="0">
              <a:sym typeface="Huawei Sans" panose="020C0503030203020204" pitchFamily="34" charset="0"/>
            </a:endParaRPr>
          </a:p>
        </p:txBody>
      </p:sp>
      <p:sp>
        <p:nvSpPr>
          <p:cNvPr id="5" name="TextBox 120">
            <a:extLst>
              <a:ext uri="{FF2B5EF4-FFF2-40B4-BE49-F238E27FC236}">
                <a16:creationId xmlns:a16="http://schemas.microsoft.com/office/drawing/2014/main" xmlns="" id="{020D7A1D-EFAD-4C8C-B9DE-D0FAD269B77A}"/>
              </a:ext>
            </a:extLst>
          </p:cNvPr>
          <p:cNvSpPr txBox="1"/>
          <p:nvPr/>
        </p:nvSpPr>
        <p:spPr bwMode="gray">
          <a:xfrm>
            <a:off x="958864" y="28462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31414" y="3036009"/>
            <a:ext cx="527350" cy="431467"/>
          </a:xfrm>
          <a:prstGeom prst="rect">
            <a:avLst/>
          </a:prstGeom>
          <a:noFill/>
        </p:spPr>
      </p:pic>
      <p:pic>
        <p:nvPicPr>
          <p:cNvPr id="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131478" y="4067080"/>
            <a:ext cx="527350" cy="431467"/>
          </a:xfrm>
          <a:prstGeom prst="rect">
            <a:avLst/>
          </a:prstGeom>
          <a:noFill/>
        </p:spPr>
      </p:pic>
      <p:cxnSp>
        <p:nvCxnSpPr>
          <p:cNvPr id="8" name="直接连接符 7">
            <a:extLst>
              <a:ext uri="{FF2B5EF4-FFF2-40B4-BE49-F238E27FC236}">
                <a16:creationId xmlns:a16="http://schemas.microsoft.com/office/drawing/2014/main" xmlns="" id="{94275FFE-3BE6-4C12-8737-FDFE3456C4A2}"/>
              </a:ext>
            </a:extLst>
          </p:cNvPr>
          <p:cNvCxnSpPr>
            <a:stCxn id="6" idx="1"/>
            <a:endCxn id="7" idx="0"/>
          </p:cNvCxnSpPr>
          <p:nvPr/>
        </p:nvCxnSpPr>
        <p:spPr bwMode="gray">
          <a:xfrm flipH="1">
            <a:off x="1395154" y="3251742"/>
            <a:ext cx="1336261" cy="815338"/>
          </a:xfrm>
          <a:prstGeom prst="line">
            <a:avLst/>
          </a:prstGeom>
          <a:noFill/>
          <a:ln w="19050" cap="flat" cmpd="sng" algn="ctr">
            <a:solidFill>
              <a:schemeClr val="bg1">
                <a:lumMod val="50000"/>
              </a:schemeClr>
            </a:solidFill>
            <a:prstDash val="solid"/>
          </a:ln>
          <a:effectLst/>
        </p:spPr>
      </p:cxnSp>
      <p:sp>
        <p:nvSpPr>
          <p:cNvPr id="9" name="TextBox 120">
            <a:extLst>
              <a:ext uri="{FF2B5EF4-FFF2-40B4-BE49-F238E27FC236}">
                <a16:creationId xmlns:a16="http://schemas.microsoft.com/office/drawing/2014/main" xmlns="" id="{020D7A1D-EFAD-4C8C-B9DE-D0FAD269B77A}"/>
              </a:ext>
            </a:extLst>
          </p:cNvPr>
          <p:cNvSpPr txBox="1"/>
          <p:nvPr/>
        </p:nvSpPr>
        <p:spPr bwMode="gray">
          <a:xfrm>
            <a:off x="2400677" y="2765338"/>
            <a:ext cx="1188824"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bwMode="gray">
          <a:xfrm>
            <a:off x="3692156" y="432337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535189" y="4067080"/>
            <a:ext cx="527350" cy="431467"/>
          </a:xfrm>
          <a:prstGeom prst="rect">
            <a:avLst/>
          </a:prstGeom>
          <a:noFill/>
        </p:spPr>
      </p:pic>
      <p:cxnSp>
        <p:nvCxnSpPr>
          <p:cNvPr id="13" name="直接连接符 12">
            <a:extLst>
              <a:ext uri="{FF2B5EF4-FFF2-40B4-BE49-F238E27FC236}">
                <a16:creationId xmlns:a16="http://schemas.microsoft.com/office/drawing/2014/main" xmlns="" id="{94275FFE-3BE6-4C12-8737-FDFE3456C4A2}"/>
              </a:ext>
            </a:extLst>
          </p:cNvPr>
          <p:cNvCxnSpPr>
            <a:stCxn id="6" idx="3"/>
            <a:endCxn id="12" idx="0"/>
          </p:cNvCxnSpPr>
          <p:nvPr/>
        </p:nvCxnSpPr>
        <p:spPr bwMode="gray">
          <a:xfrm>
            <a:off x="3258765" y="3251742"/>
            <a:ext cx="1540099" cy="815338"/>
          </a:xfrm>
          <a:prstGeom prst="line">
            <a:avLst/>
          </a:prstGeom>
          <a:noFill/>
          <a:ln w="19050" cap="flat" cmpd="sng" algn="ctr">
            <a:solidFill>
              <a:schemeClr val="bg1">
                <a:lumMod val="50000"/>
              </a:schemeClr>
            </a:solidFill>
            <a:prstDash val="solid"/>
          </a:ln>
          <a:effectLst/>
        </p:spPr>
      </p:cxnSp>
      <p:sp>
        <p:nvSpPr>
          <p:cNvPr id="14" name="TextBox 120">
            <a:extLst>
              <a:ext uri="{FF2B5EF4-FFF2-40B4-BE49-F238E27FC236}">
                <a16:creationId xmlns:a16="http://schemas.microsoft.com/office/drawing/2014/main" xmlns="" id="{020D7A1D-EFAD-4C8C-B9DE-D0FAD269B77A}"/>
              </a:ext>
            </a:extLst>
          </p:cNvPr>
          <p:cNvSpPr txBox="1"/>
          <p:nvPr/>
        </p:nvSpPr>
        <p:spPr bwMode="gray">
          <a:xfrm>
            <a:off x="1250927" y="4305036"/>
            <a:ext cx="1188824" cy="523092"/>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a:extLst>
              <a:ext uri="{FF2B5EF4-FFF2-40B4-BE49-F238E27FC236}">
                <a16:creationId xmlns:a16="http://schemas.microsoft.com/office/drawing/2014/main" xmlns="" id="{25FFCF9E-B77D-4002-8CAE-8C36C256A152}"/>
              </a:ext>
            </a:extLst>
          </p:cNvPr>
          <p:cNvCxnSpPr>
            <a:cxnSpLocks/>
            <a:stCxn id="7" idx="3"/>
            <a:endCxn id="6" idx="2"/>
          </p:cNvCxnSpPr>
          <p:nvPr/>
        </p:nvCxnSpPr>
        <p:spPr bwMode="gray">
          <a:xfrm flipV="1">
            <a:off x="1658829" y="3467476"/>
            <a:ext cx="1336261" cy="815338"/>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17" name="直接箭头连接符 16">
            <a:extLst>
              <a:ext uri="{FF2B5EF4-FFF2-40B4-BE49-F238E27FC236}">
                <a16:creationId xmlns:a16="http://schemas.microsoft.com/office/drawing/2014/main" xmlns="" id="{25FFCF9E-B77D-4002-8CAE-8C36C256A152}"/>
              </a:ext>
            </a:extLst>
          </p:cNvPr>
          <p:cNvCxnSpPr>
            <a:cxnSpLocks/>
            <a:stCxn id="12" idx="1"/>
            <a:endCxn id="6" idx="2"/>
          </p:cNvCxnSpPr>
          <p:nvPr/>
        </p:nvCxnSpPr>
        <p:spPr bwMode="gray">
          <a:xfrm flipH="1" flipV="1">
            <a:off x="2995090" y="3467476"/>
            <a:ext cx="1540099" cy="815338"/>
          </a:xfrm>
          <a:prstGeom prst="straightConnector1">
            <a:avLst/>
          </a:prstGeom>
          <a:noFill/>
          <a:ln w="25400" cap="flat" cmpd="sng" algn="ctr">
            <a:solidFill>
              <a:srgbClr val="EC7061"/>
            </a:solidFill>
            <a:prstDash val="sysDash"/>
            <a:headEnd type="triangle" w="med" len="med"/>
            <a:tailEnd type="triangle" w="med" len="med"/>
          </a:ln>
          <a:effectLst/>
        </p:spPr>
      </p:cxnSp>
      <p:sp>
        <p:nvSpPr>
          <p:cNvPr id="18" name="TextBox 120">
            <a:extLst>
              <a:ext uri="{FF2B5EF4-FFF2-40B4-BE49-F238E27FC236}">
                <a16:creationId xmlns:a16="http://schemas.microsoft.com/office/drawing/2014/main" xmlns="" id="{020D7A1D-EFAD-4C8C-B9DE-D0FAD269B77A}"/>
              </a:ext>
            </a:extLst>
          </p:cNvPr>
          <p:cNvSpPr txBox="1"/>
          <p:nvPr/>
        </p:nvSpPr>
        <p:spPr bwMode="gray">
          <a:xfrm>
            <a:off x="2684747" y="3869669"/>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p:nvPr/>
        </p:nvCxnSpPr>
        <p:spPr bwMode="gray">
          <a:xfrm flipH="1">
            <a:off x="1940140" y="3058075"/>
            <a:ext cx="721813" cy="443724"/>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20" name="直接连接符 19"/>
          <p:cNvCxnSpPr/>
          <p:nvPr/>
        </p:nvCxnSpPr>
        <p:spPr bwMode="gray">
          <a:xfrm flipH="1" flipV="1">
            <a:off x="3299305" y="3061525"/>
            <a:ext cx="686264" cy="35825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1" name="矩形 20"/>
          <p:cNvSpPr/>
          <p:nvPr/>
        </p:nvSpPr>
        <p:spPr bwMode="gray">
          <a:xfrm>
            <a:off x="2797759" y="3571316"/>
            <a:ext cx="394660" cy="307777"/>
          </a:xfrm>
          <a:prstGeom prst="rect">
            <a:avLst/>
          </a:prstGeom>
        </p:spPr>
        <p:txBody>
          <a:bodyPr wrap="none">
            <a:spAutoFit/>
          </a:bodyPr>
          <a:lstStyle/>
          <a:p>
            <a:pPr lvl="0"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a16="http://schemas.microsoft.com/office/drawing/2014/main" xmlns="" id="{25FFCF9E-B77D-4002-8CAE-8C36C256A152}"/>
              </a:ext>
            </a:extLst>
          </p:cNvPr>
          <p:cNvCxnSpPr>
            <a:cxnSpLocks/>
            <a:stCxn id="7" idx="3"/>
          </p:cNvCxnSpPr>
          <p:nvPr/>
        </p:nvCxnSpPr>
        <p:spPr bwMode="gray">
          <a:xfrm>
            <a:off x="1658828" y="4282813"/>
            <a:ext cx="2876360" cy="0"/>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26" name="直接连接符 25"/>
          <p:cNvCxnSpPr/>
          <p:nvPr/>
        </p:nvCxnSpPr>
        <p:spPr bwMode="gray">
          <a:xfrm flipH="1">
            <a:off x="988820" y="200695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7" name="文本框 26"/>
          <p:cNvSpPr txBox="1"/>
          <p:nvPr/>
        </p:nvSpPr>
        <p:spPr bwMode="gray">
          <a:xfrm>
            <a:off x="1322644" y="1868514"/>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8" name="直接连接符 27"/>
          <p:cNvCxnSpPr/>
          <p:nvPr/>
        </p:nvCxnSpPr>
        <p:spPr bwMode="gray">
          <a:xfrm flipH="1">
            <a:off x="988820" y="231263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9" name="文本框 28"/>
          <p:cNvSpPr txBox="1"/>
          <p:nvPr/>
        </p:nvSpPr>
        <p:spPr bwMode="gray">
          <a:xfrm>
            <a:off x="1322644" y="2174186"/>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0" name="直接连接符 29"/>
          <p:cNvCxnSpPr/>
          <p:nvPr/>
        </p:nvCxnSpPr>
        <p:spPr bwMode="gray">
          <a:xfrm>
            <a:off x="2422441" y="4473026"/>
            <a:ext cx="1167061"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41" name="TextBox 120">
            <a:extLst>
              <a:ext uri="{FF2B5EF4-FFF2-40B4-BE49-F238E27FC236}">
                <a16:creationId xmlns:a16="http://schemas.microsoft.com/office/drawing/2014/main" xmlns="" id="{020D7A1D-EFAD-4C8C-B9DE-D0FAD269B77A}"/>
              </a:ext>
            </a:extLst>
          </p:cNvPr>
          <p:cNvSpPr txBox="1"/>
          <p:nvPr/>
        </p:nvSpPr>
        <p:spPr bwMode="gray">
          <a:xfrm>
            <a:off x="4640871" y="4130773"/>
            <a:ext cx="1188824"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p:cNvGrpSpPr/>
          <p:nvPr/>
        </p:nvGrpSpPr>
        <p:grpSpPr bwMode="gray">
          <a:xfrm rot="16200000">
            <a:off x="852186" y="4162729"/>
            <a:ext cx="306330" cy="257849"/>
            <a:chOff x="6681090" y="2116603"/>
            <a:chExt cx="377072" cy="257950"/>
          </a:xfrm>
        </p:grpSpPr>
        <p:cxnSp>
          <p:nvCxnSpPr>
            <p:cNvPr id="43" name="直接连接符 42"/>
            <p:cNvCxnSpPr/>
            <p:nvPr/>
          </p:nvCxnSpPr>
          <p:spPr bwMode="gray">
            <a:xfrm>
              <a:off x="6681090" y="2116603"/>
              <a:ext cx="377072" cy="0"/>
            </a:xfrm>
            <a:prstGeom prst="line">
              <a:avLst/>
            </a:prstGeom>
            <a:noFill/>
            <a:ln w="19050">
              <a:solidFill>
                <a:schemeClr val="tx1"/>
              </a:solidFill>
            </a:ln>
          </p:spPr>
        </p:cxnSp>
        <p:cxnSp>
          <p:nvCxnSpPr>
            <p:cNvPr id="44" name="直接连接符 43"/>
            <p:cNvCxnSpPr/>
            <p:nvPr/>
          </p:nvCxnSpPr>
          <p:spPr bwMode="gray">
            <a:xfrm>
              <a:off x="6869626" y="2116603"/>
              <a:ext cx="0" cy="257950"/>
            </a:xfrm>
            <a:prstGeom prst="line">
              <a:avLst/>
            </a:prstGeom>
            <a:noFill/>
            <a:ln w="19050">
              <a:solidFill>
                <a:schemeClr val="tx1"/>
              </a:solidFill>
            </a:ln>
          </p:spPr>
        </p:cxnSp>
      </p:grpSp>
      <p:sp>
        <p:nvSpPr>
          <p:cNvPr id="39" name="Oval 4"/>
          <p:cNvSpPr>
            <a:spLocks noChangeAspect="1"/>
          </p:cNvSpPr>
          <p:nvPr/>
        </p:nvSpPr>
        <p:spPr bwMode="gray">
          <a:xfrm>
            <a:off x="1966694" y="305700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bwMode="gray">
          <a:xfrm>
            <a:off x="3923209" y="305700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bwMode="gray">
          <a:xfrm>
            <a:off x="2912475" y="456523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757239" y="2684978"/>
            <a:ext cx="4748211" cy="229659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88972" y="5163959"/>
            <a:ext cx="4816478" cy="338554"/>
          </a:xfrm>
          <a:prstGeom prst="rect">
            <a:avLst/>
          </a:prstGeom>
          <a:noFill/>
        </p:spPr>
        <p:txBody>
          <a:bodyPr wrap="squar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BGP route reflection may cause routing loops.</a:t>
            </a:r>
            <a:endParaRPr lang="en-US" altLang="zh-CN" sz="16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12740155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80179" y="1312209"/>
            <a:ext cx="5677873" cy="5069541"/>
          </a:xfrm>
        </p:spPr>
        <p:txBody>
          <a:bodyPr/>
          <a:lstStyle/>
          <a:p>
            <a:r>
              <a:rPr lang="en-US" altLang="zh-CN" sz="1800" dirty="0" smtClean="0">
                <a:sym typeface="Huawei Sans" panose="020C0503030203020204" pitchFamily="34" charset="0"/>
              </a:rPr>
              <a:t>When reflecting a BGP route, an RR adds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to the reflected route.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value is the router ID of the BGP router that advertises the route in the local AS.</a:t>
            </a:r>
          </a:p>
          <a:p>
            <a:r>
              <a:rPr lang="en-US" altLang="zh-CN" sz="1800" dirty="0" smtClean="0">
                <a:sym typeface="Huawei Sans" panose="020C0503030203020204" pitchFamily="34" charset="0"/>
              </a:rPr>
              <a:t>If multiple RRs exist in an AS,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is created by the first RR and is not changed by subsequent RRs (if any).</a:t>
            </a:r>
          </a:p>
          <a:p>
            <a:r>
              <a:rPr lang="en-US" altLang="zh-CN" sz="1800" dirty="0" smtClean="0">
                <a:sym typeface="Huawei Sans" panose="020C0503030203020204" pitchFamily="34" charset="0"/>
              </a:rPr>
              <a:t>When a BGP router receives an IBGP route with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and the </a:t>
            </a:r>
            <a:r>
              <a:rPr lang="en-US" altLang="zh-CN" sz="1800" dirty="0" err="1" smtClean="0">
                <a:sym typeface="Huawei Sans" panose="020C0503030203020204" pitchFamily="34" charset="0"/>
              </a:rPr>
              <a:t>Originator_ID</a:t>
            </a:r>
            <a:r>
              <a:rPr lang="en-US" altLang="zh-CN" sz="1800" dirty="0" smtClean="0">
                <a:sym typeface="Huawei Sans" panose="020C0503030203020204" pitchFamily="34" charset="0"/>
              </a:rPr>
              <a:t> attribute value is the same as its router ID, the BGP router ignores the route update.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Originator ID</a:t>
            </a:r>
            <a:endParaRPr lang="en-US" altLang="zh-CN" dirty="0">
              <a:sym typeface="Huawei Sans" panose="020C0503030203020204" pitchFamily="34" charset="0"/>
            </a:endParaRPr>
          </a:p>
        </p:txBody>
      </p:sp>
      <p:sp>
        <p:nvSpPr>
          <p:cNvPr id="56" name="圆角矩形 55"/>
          <p:cNvSpPr/>
          <p:nvPr/>
        </p:nvSpPr>
        <p:spPr bwMode="gray">
          <a:xfrm>
            <a:off x="611177" y="4848225"/>
            <a:ext cx="5351742" cy="150495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After R3 receives the BGP route 10.0.2.0/24 from R2, it adds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10.0.2.2 to the route before reflecting the route to R1. After receiving the route, R1 reflects the route with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to R2. After R2 receives the route, it finds that the </a:t>
            </a:r>
            <a:r>
              <a:rPr lang="en-US" sz="12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attribute contains its own router ID and ignores the route update.</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xmlns="" id="{020D7A1D-EFAD-4C8C-B9DE-D0FAD269B77A}"/>
              </a:ext>
            </a:extLst>
          </p:cNvPr>
          <p:cNvSpPr txBox="1"/>
          <p:nvPr/>
        </p:nvSpPr>
        <p:spPr bwMode="gray">
          <a:xfrm>
            <a:off x="4435113" y="4415669"/>
            <a:ext cx="594802"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a16="http://schemas.microsoft.com/office/drawing/2014/main" xmlns="" id="{020D7A1D-EFAD-4C8C-B9DE-D0FAD269B77A}"/>
              </a:ext>
            </a:extLst>
          </p:cNvPr>
          <p:cNvSpPr txBox="1"/>
          <p:nvPr/>
        </p:nvSpPr>
        <p:spPr bwMode="gray">
          <a:xfrm>
            <a:off x="4392931" y="2723749"/>
            <a:ext cx="2197186" cy="523220"/>
          </a:xfrm>
          <a:prstGeom prst="rect">
            <a:avLst/>
          </a:prstGeom>
          <a:noFill/>
          <a:ln>
            <a:noFill/>
          </a:ln>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10.0.2.0/24</a:t>
            </a: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a16="http://schemas.microsoft.com/office/drawing/2014/main" xmlns="" id="{020D7A1D-EFAD-4C8C-B9DE-D0FAD269B77A}"/>
              </a:ext>
            </a:extLst>
          </p:cNvPr>
          <p:cNvSpPr txBox="1"/>
          <p:nvPr/>
        </p:nvSpPr>
        <p:spPr bwMode="gray">
          <a:xfrm>
            <a:off x="3167983" y="1748701"/>
            <a:ext cx="601993" cy="307648"/>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205305" y="2221308"/>
            <a:ext cx="527350" cy="431467"/>
          </a:xfrm>
          <a:prstGeom prst="rect">
            <a:avLst/>
          </a:prstGeom>
          <a:noFill/>
        </p:spPr>
      </p:pic>
      <p:pic>
        <p:nvPicPr>
          <p:cNvPr id="6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941772" y="3822852"/>
            <a:ext cx="527350" cy="431467"/>
          </a:xfrm>
          <a:prstGeom prst="rect">
            <a:avLst/>
          </a:prstGeom>
          <a:noFill/>
        </p:spPr>
      </p:pic>
      <p:cxnSp>
        <p:nvCxnSpPr>
          <p:cNvPr id="68" name="直接连接符 67">
            <a:extLst>
              <a:ext uri="{FF2B5EF4-FFF2-40B4-BE49-F238E27FC236}">
                <a16:creationId xmlns:a16="http://schemas.microsoft.com/office/drawing/2014/main" xmlns="" id="{94275FFE-3BE6-4C12-8737-FDFE3456C4A2}"/>
              </a:ext>
            </a:extLst>
          </p:cNvPr>
          <p:cNvCxnSpPr>
            <a:stCxn id="66" idx="1"/>
            <a:endCxn id="67" idx="0"/>
          </p:cNvCxnSpPr>
          <p:nvPr/>
        </p:nvCxnSpPr>
        <p:spPr bwMode="gray">
          <a:xfrm flipH="1">
            <a:off x="2205448" y="2437041"/>
            <a:ext cx="999858" cy="1385811"/>
          </a:xfrm>
          <a:prstGeom prst="line">
            <a:avLst/>
          </a:prstGeom>
          <a:noFill/>
          <a:ln w="19050" cap="flat" cmpd="sng" algn="ctr">
            <a:solidFill>
              <a:srgbClr val="BABABA"/>
            </a:solidFill>
            <a:prstDash val="solid"/>
          </a:ln>
          <a:effectLst/>
        </p:spPr>
      </p:cxnSp>
      <p:sp>
        <p:nvSpPr>
          <p:cNvPr id="69" name="TextBox 120">
            <a:extLst>
              <a:ext uri="{FF2B5EF4-FFF2-40B4-BE49-F238E27FC236}">
                <a16:creationId xmlns:a16="http://schemas.microsoft.com/office/drawing/2014/main" xmlns="" id="{020D7A1D-EFAD-4C8C-B9DE-D0FAD269B77A}"/>
              </a:ext>
            </a:extLst>
          </p:cNvPr>
          <p:cNvSpPr txBox="1"/>
          <p:nvPr/>
        </p:nvSpPr>
        <p:spPr bwMode="gray">
          <a:xfrm>
            <a:off x="2901748" y="1944417"/>
            <a:ext cx="1188824" cy="338554"/>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0">
            <a:extLst>
              <a:ext uri="{FF2B5EF4-FFF2-40B4-BE49-F238E27FC236}">
                <a16:creationId xmlns:a16="http://schemas.microsoft.com/office/drawing/2014/main" xmlns="" id="{020D7A1D-EFAD-4C8C-B9DE-D0FAD269B77A}"/>
              </a:ext>
            </a:extLst>
          </p:cNvPr>
          <p:cNvSpPr txBox="1"/>
          <p:nvPr/>
        </p:nvSpPr>
        <p:spPr bwMode="gray">
          <a:xfrm>
            <a:off x="4138102" y="422374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468839" y="3822852"/>
            <a:ext cx="527350" cy="431467"/>
          </a:xfrm>
          <a:prstGeom prst="rect">
            <a:avLst/>
          </a:prstGeom>
          <a:noFill/>
        </p:spPr>
      </p:pic>
      <p:cxnSp>
        <p:nvCxnSpPr>
          <p:cNvPr id="72" name="直接连接符 71">
            <a:extLst>
              <a:ext uri="{FF2B5EF4-FFF2-40B4-BE49-F238E27FC236}">
                <a16:creationId xmlns:a16="http://schemas.microsoft.com/office/drawing/2014/main" xmlns="" id="{94275FFE-3BE6-4C12-8737-FDFE3456C4A2}"/>
              </a:ext>
            </a:extLst>
          </p:cNvPr>
          <p:cNvCxnSpPr>
            <a:stCxn id="66" idx="3"/>
            <a:endCxn id="71" idx="0"/>
          </p:cNvCxnSpPr>
          <p:nvPr/>
        </p:nvCxnSpPr>
        <p:spPr bwMode="gray">
          <a:xfrm>
            <a:off x="3732656" y="2437041"/>
            <a:ext cx="999858" cy="1385811"/>
          </a:xfrm>
          <a:prstGeom prst="line">
            <a:avLst/>
          </a:prstGeom>
          <a:noFill/>
          <a:ln w="19050" cap="flat" cmpd="sng" algn="ctr">
            <a:solidFill>
              <a:srgbClr val="BABABA"/>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71" idx="1"/>
            <a:endCxn id="67" idx="3"/>
          </p:cNvCxnSpPr>
          <p:nvPr/>
        </p:nvCxnSpPr>
        <p:spPr bwMode="gray">
          <a:xfrm flipH="1">
            <a:off x="2469122" y="4038586"/>
            <a:ext cx="1999717" cy="0"/>
          </a:xfrm>
          <a:prstGeom prst="line">
            <a:avLst/>
          </a:prstGeom>
          <a:noFill/>
          <a:ln w="19050" cap="flat" cmpd="sng" algn="ctr">
            <a:solidFill>
              <a:srgbClr val="BABABA"/>
            </a:solidFill>
            <a:prstDash val="solid"/>
          </a:ln>
          <a:effectLst/>
        </p:spPr>
      </p:cxnSp>
      <p:sp>
        <p:nvSpPr>
          <p:cNvPr id="74" name="TextBox 120">
            <a:extLst>
              <a:ext uri="{FF2B5EF4-FFF2-40B4-BE49-F238E27FC236}">
                <a16:creationId xmlns:a16="http://schemas.microsoft.com/office/drawing/2014/main" xmlns="" id="{020D7A1D-EFAD-4C8C-B9DE-D0FAD269B77A}"/>
              </a:ext>
            </a:extLst>
          </p:cNvPr>
          <p:cNvSpPr txBox="1"/>
          <p:nvPr/>
        </p:nvSpPr>
        <p:spPr bwMode="gray">
          <a:xfrm>
            <a:off x="1287968" y="4239967"/>
            <a:ext cx="1789844"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Router ID 10.0.2.2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a16="http://schemas.microsoft.com/office/drawing/2014/main" xmlns="" id="{25FFCF9E-B77D-4002-8CAE-8C36C256A152}"/>
              </a:ext>
            </a:extLst>
          </p:cNvPr>
          <p:cNvCxnSpPr>
            <a:cxnSpLocks/>
          </p:cNvCxnSpPr>
          <p:nvPr/>
        </p:nvCxnSpPr>
        <p:spPr bwMode="gray">
          <a:xfrm flipH="1" flipV="1">
            <a:off x="3726911" y="2746264"/>
            <a:ext cx="601654" cy="831815"/>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76" name="直接箭头连接符 75">
            <a:extLst>
              <a:ext uri="{FF2B5EF4-FFF2-40B4-BE49-F238E27FC236}">
                <a16:creationId xmlns:a16="http://schemas.microsoft.com/office/drawing/2014/main" xmlns="" id="{25FFCF9E-B77D-4002-8CAE-8C36C256A152}"/>
              </a:ext>
            </a:extLst>
          </p:cNvPr>
          <p:cNvCxnSpPr>
            <a:cxnSpLocks/>
          </p:cNvCxnSpPr>
          <p:nvPr/>
        </p:nvCxnSpPr>
        <p:spPr bwMode="gray">
          <a:xfrm flipV="1">
            <a:off x="2581120" y="3819526"/>
            <a:ext cx="1830079" cy="6651"/>
          </a:xfrm>
          <a:prstGeom prst="straightConnector1">
            <a:avLst/>
          </a:prstGeom>
          <a:noFill/>
          <a:ln w="25400" cap="flat" cmpd="sng" algn="ctr">
            <a:solidFill>
              <a:srgbClr val="EC7061"/>
            </a:solidFill>
            <a:prstDash val="sysDash"/>
            <a:headEnd type="triangle" w="med" len="med"/>
            <a:tailEnd type="triangle" w="med" len="med"/>
          </a:ln>
          <a:effectLst/>
        </p:spPr>
      </p:cxnSp>
      <p:cxnSp>
        <p:nvCxnSpPr>
          <p:cNvPr id="77" name="直接连接符 76"/>
          <p:cNvCxnSpPr/>
          <p:nvPr/>
        </p:nvCxnSpPr>
        <p:spPr bwMode="gray">
          <a:xfrm flipH="1">
            <a:off x="2280080" y="2684497"/>
            <a:ext cx="519779" cy="717914"/>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78" name="直接连接符 77"/>
          <p:cNvCxnSpPr/>
          <p:nvPr/>
        </p:nvCxnSpPr>
        <p:spPr bwMode="gray">
          <a:xfrm flipH="1" flipV="1">
            <a:off x="4080113" y="2766040"/>
            <a:ext cx="513456" cy="674989"/>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cxnSp>
        <p:nvCxnSpPr>
          <p:cNvPr id="79" name="直接连接符 78"/>
          <p:cNvCxnSpPr/>
          <p:nvPr/>
        </p:nvCxnSpPr>
        <p:spPr bwMode="gray">
          <a:xfrm flipH="1">
            <a:off x="2832502" y="4193450"/>
            <a:ext cx="127295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pSp>
        <p:nvGrpSpPr>
          <p:cNvPr id="80" name="组合 79"/>
          <p:cNvGrpSpPr/>
          <p:nvPr/>
        </p:nvGrpSpPr>
        <p:grpSpPr bwMode="gray">
          <a:xfrm rot="16200000">
            <a:off x="1667264" y="3911361"/>
            <a:ext cx="306330" cy="257849"/>
            <a:chOff x="6681090" y="2116603"/>
            <a:chExt cx="377072" cy="257950"/>
          </a:xfrm>
        </p:grpSpPr>
        <p:cxnSp>
          <p:nvCxnSpPr>
            <p:cNvPr id="81" name="直接连接符 80"/>
            <p:cNvCxnSpPr/>
            <p:nvPr/>
          </p:nvCxnSpPr>
          <p:spPr bwMode="gray">
            <a:xfrm>
              <a:off x="6681090" y="2116603"/>
              <a:ext cx="377072" cy="0"/>
            </a:xfrm>
            <a:prstGeom prst="line">
              <a:avLst/>
            </a:prstGeom>
            <a:noFill/>
            <a:ln w="19050">
              <a:solidFill>
                <a:schemeClr val="tx1"/>
              </a:solidFill>
            </a:ln>
          </p:spPr>
        </p:cxnSp>
        <p:cxnSp>
          <p:nvCxnSpPr>
            <p:cNvPr id="82" name="直接连接符 81"/>
            <p:cNvCxnSpPr/>
            <p:nvPr/>
          </p:nvCxnSpPr>
          <p:spPr bwMode="gray">
            <a:xfrm>
              <a:off x="6869626" y="2116603"/>
              <a:ext cx="0" cy="257950"/>
            </a:xfrm>
            <a:prstGeom prst="line">
              <a:avLst/>
            </a:prstGeom>
            <a:noFill/>
            <a:ln w="19050">
              <a:solidFill>
                <a:schemeClr val="tx1"/>
              </a:solidFill>
            </a:ln>
          </p:spPr>
        </p:cxnSp>
      </p:grpSp>
      <p:sp>
        <p:nvSpPr>
          <p:cNvPr id="83" name="Oval 4"/>
          <p:cNvSpPr>
            <a:spLocks noChangeAspect="1"/>
          </p:cNvSpPr>
          <p:nvPr/>
        </p:nvSpPr>
        <p:spPr bwMode="gray">
          <a:xfrm>
            <a:off x="3335890" y="426733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bwMode="gray">
          <a:xfrm>
            <a:off x="4199983" y="25243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bwMode="gray">
          <a:xfrm>
            <a:off x="2154080" y="25243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箭头连接符 85">
            <a:extLst>
              <a:ext uri="{FF2B5EF4-FFF2-40B4-BE49-F238E27FC236}">
                <a16:creationId xmlns:a16="http://schemas.microsoft.com/office/drawing/2014/main" xmlns="" id="{25FFCF9E-B77D-4002-8CAE-8C36C256A152}"/>
              </a:ext>
            </a:extLst>
          </p:cNvPr>
          <p:cNvCxnSpPr>
            <a:cxnSpLocks/>
          </p:cNvCxnSpPr>
          <p:nvPr/>
        </p:nvCxnSpPr>
        <p:spPr bwMode="gray">
          <a:xfrm flipV="1">
            <a:off x="2672776" y="2746263"/>
            <a:ext cx="586807" cy="802506"/>
          </a:xfrm>
          <a:prstGeom prst="straightConnector1">
            <a:avLst/>
          </a:prstGeom>
          <a:noFill/>
          <a:ln w="25400" cap="flat" cmpd="sng" algn="ctr">
            <a:solidFill>
              <a:srgbClr val="EC7061"/>
            </a:solidFill>
            <a:prstDash val="sysDash"/>
            <a:headEnd type="triangle" w="med" len="med"/>
            <a:tailEnd type="triangle" w="med" len="med"/>
          </a:ln>
          <a:effectLst/>
        </p:spPr>
      </p:cxnSp>
      <p:sp>
        <p:nvSpPr>
          <p:cNvPr id="87" name="TextBox 120">
            <a:extLst>
              <a:ext uri="{FF2B5EF4-FFF2-40B4-BE49-F238E27FC236}">
                <a16:creationId xmlns:a16="http://schemas.microsoft.com/office/drawing/2014/main" xmlns="" id="{020D7A1D-EFAD-4C8C-B9DE-D0FAD269B77A}"/>
              </a:ext>
            </a:extLst>
          </p:cNvPr>
          <p:cNvSpPr txBox="1"/>
          <p:nvPr/>
        </p:nvSpPr>
        <p:spPr bwMode="gray">
          <a:xfrm>
            <a:off x="611176" y="389268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a16="http://schemas.microsoft.com/office/drawing/2014/main" xmlns="" id="{020D7A1D-EFAD-4C8C-B9DE-D0FAD269B77A}"/>
              </a:ext>
            </a:extLst>
          </p:cNvPr>
          <p:cNvSpPr txBox="1"/>
          <p:nvPr/>
        </p:nvSpPr>
        <p:spPr bwMode="gray">
          <a:xfrm>
            <a:off x="225626" y="2784351"/>
            <a:ext cx="2197186" cy="523220"/>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route 10.0.2.0/24</a:t>
            </a:r>
          </a:p>
          <a:p>
            <a:pPr algn="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a:extLst>
              <a:ext uri="{FF2B5EF4-FFF2-40B4-BE49-F238E27FC236}">
                <a16:creationId xmlns:a16="http://schemas.microsoft.com/office/drawing/2014/main" xmlns="" id="{25FFCF9E-B77D-4002-8CAE-8C36C256A152}"/>
              </a:ext>
            </a:extLst>
          </p:cNvPr>
          <p:cNvCxnSpPr>
            <a:cxnSpLocks/>
          </p:cNvCxnSpPr>
          <p:nvPr/>
        </p:nvCxnSpPr>
        <p:spPr bwMode="gray">
          <a:xfrm>
            <a:off x="639775" y="1957377"/>
            <a:ext cx="622534"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90" name="直接连接符 89"/>
          <p:cNvCxnSpPr/>
          <p:nvPr/>
        </p:nvCxnSpPr>
        <p:spPr bwMode="gray">
          <a:xfrm flipH="1">
            <a:off x="676477" y="1376604"/>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91" name="文本框 90"/>
          <p:cNvSpPr txBox="1"/>
          <p:nvPr/>
        </p:nvSpPr>
        <p:spPr bwMode="gray">
          <a:xfrm>
            <a:off x="1142238" y="1238159"/>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92" name="直接连接符 91"/>
          <p:cNvCxnSpPr/>
          <p:nvPr/>
        </p:nvCxnSpPr>
        <p:spPr bwMode="gray">
          <a:xfrm flipH="1">
            <a:off x="676477" y="1617881"/>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93" name="文本框 92"/>
          <p:cNvSpPr txBox="1"/>
          <p:nvPr/>
        </p:nvSpPr>
        <p:spPr bwMode="gray">
          <a:xfrm>
            <a:off x="1142238" y="1479436"/>
            <a:ext cx="27142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94" name="文本框 93"/>
          <p:cNvSpPr txBox="1"/>
          <p:nvPr/>
        </p:nvSpPr>
        <p:spPr bwMode="gray">
          <a:xfrm>
            <a:off x="1347456" y="1821674"/>
            <a:ext cx="87556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38510436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a:xfrm>
            <a:off x="451877" y="1242453"/>
            <a:ext cx="11306175" cy="3012525"/>
          </a:xfrm>
        </p:spPr>
        <p:txBody>
          <a:bodyPr/>
          <a:lstStyle/>
          <a:p>
            <a:r>
              <a:rPr lang="en-US" altLang="zh-CN" sz="1800" smtClean="0">
                <a:sym typeface="Huawei Sans" panose="020C0503030203020204" pitchFamily="34" charset="0"/>
              </a:rPr>
              <a:t>Each RR cluster consists of an RR and clients. An AS can have multiple RR clusters, as shown in the following figure.</a:t>
            </a:r>
          </a:p>
          <a:p>
            <a:r>
              <a:rPr lang="en-US" altLang="zh-CN" sz="1800" smtClean="0">
                <a:sym typeface="Huawei Sans" panose="020C0503030203020204" pitchFamily="34" charset="0"/>
              </a:rPr>
              <a:t>Each cluster has a unique cluster ID (Cluster_ID, which is the BGP router ID of an RR by default).</a:t>
            </a:r>
          </a:p>
          <a:p>
            <a:r>
              <a:rPr lang="en-US" altLang="zh-CN" sz="1800" smtClean="0">
                <a:sym typeface="Huawei Sans" panose="020C0503030203020204" pitchFamily="34" charset="0"/>
              </a:rPr>
              <a:t>Before an RR reflects a route, the RR places the local Cluster_ID on top of the Cluster_List. </a:t>
            </a:r>
          </a:p>
          <a:p>
            <a:r>
              <a:rPr lang="en-US" altLang="zh-CN" sz="1800" smtClean="0">
                <a:sym typeface="Huawei Sans" panose="020C0503030203020204" pitchFamily="34" charset="0"/>
              </a:rPr>
              <a:t>When an RR receives a BGP route carrying the Cluster_list attribute and the Cluster_ID of the RR is contained in the Cluster_List attribute, the RR considers that a loop occurs for the route and ignores the route update.</a:t>
            </a:r>
          </a:p>
          <a:p>
            <a:endParaRPr lang="zh-CN" altLang="en-US" sz="1800" dirty="0"/>
          </a:p>
        </p:txBody>
      </p:sp>
      <p:sp>
        <p:nvSpPr>
          <p:cNvPr id="2" name="标题 1"/>
          <p:cNvSpPr>
            <a:spLocks noGrp="1"/>
          </p:cNvSpPr>
          <p:nvPr>
            <p:ph type="title"/>
          </p:nvPr>
        </p:nvSpPr>
        <p:spPr/>
        <p:txBody>
          <a:bodyPr/>
          <a:lstStyle/>
          <a:p>
            <a:r>
              <a:rPr lang="en-US" smtClean="0">
                <a:sym typeface="Huawei Sans" panose="020C0503030203020204" pitchFamily="34" charset="0"/>
              </a:rPr>
              <a:t>RR Cluster</a:t>
            </a:r>
            <a:endParaRPr lang="en-US" dirty="0">
              <a:sym typeface="Huawei Sans" panose="020C0503030203020204" pitchFamily="34" charset="0"/>
            </a:endParaRPr>
          </a:p>
        </p:txBody>
      </p:sp>
      <p:sp>
        <p:nvSpPr>
          <p:cNvPr id="4" name="椭圆 73"/>
          <p:cNvSpPr/>
          <p:nvPr/>
        </p:nvSpPr>
        <p:spPr bwMode="gray">
          <a:xfrm rot="16200000">
            <a:off x="8196765" y="5538402"/>
            <a:ext cx="361272" cy="1026024"/>
          </a:xfrm>
          <a:prstGeom prst="ellipse">
            <a:avLst/>
          </a:prstGeom>
          <a:solidFill>
            <a:schemeClr val="accent1">
              <a:lumMod val="20000"/>
              <a:lumOff val="80000"/>
            </a:schemeClr>
          </a:solidFill>
          <a:ln w="19050">
            <a:solidFill>
              <a:srgbClr val="0070C0"/>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73"/>
          <p:cNvSpPr/>
          <p:nvPr/>
        </p:nvSpPr>
        <p:spPr bwMode="gray">
          <a:xfrm rot="16200000">
            <a:off x="7102132" y="5538400"/>
            <a:ext cx="361272" cy="1026027"/>
          </a:xfrm>
          <a:prstGeom prst="ellipse">
            <a:avLst/>
          </a:prstGeom>
          <a:solidFill>
            <a:srgbClr val="FFFFCC"/>
          </a:solidFill>
          <a:ln w="19050">
            <a:solidFill>
              <a:srgbClr val="FFCC66"/>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AutoShape 13"/>
          <p:cNvSpPr>
            <a:spLocks noChangeArrowheads="1"/>
          </p:cNvSpPr>
          <p:nvPr/>
        </p:nvSpPr>
        <p:spPr bwMode="gray">
          <a:xfrm>
            <a:off x="2869463" y="3980280"/>
            <a:ext cx="6063290" cy="1691152"/>
          </a:xfrm>
          <a:prstGeom prst="roundRect">
            <a:avLst>
              <a:gd name="adj" fmla="val 5526"/>
            </a:avLst>
          </a:prstGeom>
          <a:noFill/>
          <a:ln w="19050">
            <a:solidFill>
              <a:srgbClr val="00B0F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73"/>
          <p:cNvSpPr/>
          <p:nvPr/>
        </p:nvSpPr>
        <p:spPr bwMode="gray">
          <a:xfrm rot="16200000">
            <a:off x="6224632" y="3116104"/>
            <a:ext cx="1508029" cy="3419501"/>
          </a:xfrm>
          <a:prstGeom prst="ellipse">
            <a:avLst/>
          </a:prstGeom>
          <a:solidFill>
            <a:schemeClr val="accent1">
              <a:lumMod val="20000"/>
              <a:lumOff val="80000"/>
            </a:schemeClr>
          </a:solidFill>
          <a:ln w="19050">
            <a:solidFill>
              <a:srgbClr val="0070C0"/>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3"/>
          <p:cNvSpPr/>
          <p:nvPr/>
        </p:nvSpPr>
        <p:spPr bwMode="gray">
          <a:xfrm rot="16200000">
            <a:off x="4049634" y="3116104"/>
            <a:ext cx="1508029" cy="3419501"/>
          </a:xfrm>
          <a:prstGeom prst="ellipse">
            <a:avLst/>
          </a:prstGeom>
          <a:solidFill>
            <a:srgbClr val="FFFFCC">
              <a:alpha val="50000"/>
            </a:srgbClr>
          </a:solidFill>
          <a:ln w="19050">
            <a:solidFill>
              <a:srgbClr val="FFCC66"/>
            </a:solidFill>
            <a:prstDash val="sysDot"/>
            <a:round/>
            <a:headEnd/>
            <a:tailEnd/>
          </a:ln>
          <a:effectLst/>
          <a:extLst/>
        </p:spPr>
        <p:txBody>
          <a:bodyPr wrap="none"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20"/>
          <p:cNvCxnSpPr/>
          <p:nvPr/>
        </p:nvCxnSpPr>
        <p:spPr bwMode="gray">
          <a:xfrm flipV="1">
            <a:off x="3824402" y="4803785"/>
            <a:ext cx="4153412" cy="1"/>
          </a:xfrm>
          <a:prstGeom prst="line">
            <a:avLst/>
          </a:prstGeom>
          <a:noFill/>
          <a:ln w="19050" cap="flat" cmpd="sng" algn="ctr">
            <a:solidFill>
              <a:schemeClr val="tx1"/>
            </a:solidFill>
            <a:prstDash val="solid"/>
            <a:round/>
            <a:headEnd type="none" w="med" len="med"/>
            <a:tailEnd type="none" w="med" len="med"/>
          </a:ln>
          <a:effectLst/>
        </p:spPr>
      </p:cxnSp>
      <p:sp>
        <p:nvSpPr>
          <p:cNvPr id="13" name="Rectangle 37"/>
          <p:cNvSpPr>
            <a:spLocks noChangeArrowheads="1"/>
          </p:cNvSpPr>
          <p:nvPr/>
        </p:nvSpPr>
        <p:spPr bwMode="gray">
          <a:xfrm>
            <a:off x="3420611"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Rectangle 37"/>
          <p:cNvSpPr>
            <a:spLocks noChangeArrowheads="1"/>
          </p:cNvSpPr>
          <p:nvPr/>
        </p:nvSpPr>
        <p:spPr bwMode="gray">
          <a:xfrm>
            <a:off x="5617830"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Rectangle 37"/>
          <p:cNvSpPr>
            <a:spLocks noChangeArrowheads="1"/>
          </p:cNvSpPr>
          <p:nvPr/>
        </p:nvSpPr>
        <p:spPr bwMode="gray">
          <a:xfrm>
            <a:off x="7811582" y="5027189"/>
            <a:ext cx="431360"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99"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Rectangle 37"/>
          <p:cNvSpPr>
            <a:spLocks noChangeArrowheads="1"/>
          </p:cNvSpPr>
          <p:nvPr/>
        </p:nvSpPr>
        <p:spPr bwMode="gray">
          <a:xfrm>
            <a:off x="3248524" y="4295520"/>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 name="Rectangle 37"/>
          <p:cNvSpPr>
            <a:spLocks noChangeArrowheads="1"/>
          </p:cNvSpPr>
          <p:nvPr/>
        </p:nvSpPr>
        <p:spPr bwMode="gray">
          <a:xfrm>
            <a:off x="5381333" y="4295520"/>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Rectangle 37"/>
          <p:cNvSpPr>
            <a:spLocks noChangeArrowheads="1"/>
          </p:cNvSpPr>
          <p:nvPr/>
        </p:nvSpPr>
        <p:spPr bwMode="gray">
          <a:xfrm>
            <a:off x="5826676" y="4295520"/>
            <a:ext cx="726197"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499" b="1"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Rectangle 37"/>
          <p:cNvSpPr>
            <a:spLocks noChangeArrowheads="1"/>
          </p:cNvSpPr>
          <p:nvPr/>
        </p:nvSpPr>
        <p:spPr bwMode="gray">
          <a:xfrm>
            <a:off x="7713041" y="4295520"/>
            <a:ext cx="434564" cy="323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99"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99" b="1"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0" name="直接箭头连接符 40"/>
          <p:cNvCxnSpPr/>
          <p:nvPr/>
        </p:nvCxnSpPr>
        <p:spPr bwMode="gray">
          <a:xfrm>
            <a:off x="4108795" y="4984414"/>
            <a:ext cx="1328358" cy="0"/>
          </a:xfrm>
          <a:prstGeom prst="straightConnector1">
            <a:avLst/>
          </a:prstGeom>
          <a:noFill/>
          <a:ln w="25400" cap="flat" cmpd="sng" algn="ctr">
            <a:solidFill>
              <a:srgbClr val="4BACC6"/>
            </a:solidFill>
            <a:prstDash val="sysDot"/>
            <a:headEnd type="arrow" w="med" len="med"/>
            <a:tailEnd type="arrow" w="med" len="med"/>
          </a:ln>
          <a:effectLst>
            <a:outerShdw blurRad="152400" dist="38100" dir="5400000" algn="t" rotWithShape="0">
              <a:prstClr val="black">
                <a:alpha val="12000"/>
              </a:prstClr>
            </a:outerShdw>
          </a:effectLst>
        </p:spPr>
      </p:cxnSp>
      <p:sp>
        <p:nvSpPr>
          <p:cNvPr id="21" name="Rectangle 37"/>
          <p:cNvSpPr>
            <a:spLocks noChangeArrowheads="1"/>
          </p:cNvSpPr>
          <p:nvPr/>
        </p:nvSpPr>
        <p:spPr bwMode="gray">
          <a:xfrm>
            <a:off x="4517177" y="4989011"/>
            <a:ext cx="517889"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2" name="直接箭头连接符 40"/>
          <p:cNvCxnSpPr/>
          <p:nvPr/>
        </p:nvCxnSpPr>
        <p:spPr bwMode="gray">
          <a:xfrm>
            <a:off x="6199211" y="4984414"/>
            <a:ext cx="1328358" cy="0"/>
          </a:xfrm>
          <a:prstGeom prst="straightConnector1">
            <a:avLst/>
          </a:prstGeom>
          <a:noFill/>
          <a:ln w="25400" cap="flat" cmpd="sng" algn="ctr">
            <a:solidFill>
              <a:srgbClr val="4BACC6"/>
            </a:solidFill>
            <a:prstDash val="sysDot"/>
            <a:headEnd type="arrow" w="med" len="med"/>
            <a:tailEnd type="arrow" w="med" len="med"/>
          </a:ln>
          <a:effectLst>
            <a:outerShdw blurRad="152400" dist="38100" dir="5400000" algn="t" rotWithShape="0">
              <a:prstClr val="black">
                <a:alpha val="12000"/>
              </a:prstClr>
            </a:outerShdw>
          </a:effectLst>
        </p:spPr>
      </p:cxnSp>
      <p:sp>
        <p:nvSpPr>
          <p:cNvPr id="23" name="Rectangle 37"/>
          <p:cNvSpPr>
            <a:spLocks noChangeArrowheads="1"/>
          </p:cNvSpPr>
          <p:nvPr/>
        </p:nvSpPr>
        <p:spPr bwMode="gray">
          <a:xfrm>
            <a:off x="6607594" y="4989011"/>
            <a:ext cx="517889"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Rectangle 37"/>
          <p:cNvSpPr>
            <a:spLocks noChangeArrowheads="1"/>
          </p:cNvSpPr>
          <p:nvPr/>
        </p:nvSpPr>
        <p:spPr bwMode="gray">
          <a:xfrm>
            <a:off x="6767691" y="5892106"/>
            <a:ext cx="1043468"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RR cluster 1</a:t>
            </a:r>
            <a:endParaRPr lang="en-US" altLang="zh-CN" sz="1200" dirty="0">
              <a:solidFill>
                <a:srgbClr val="FFC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Rectangle 37"/>
          <p:cNvSpPr>
            <a:spLocks noChangeArrowheads="1"/>
          </p:cNvSpPr>
          <p:nvPr/>
        </p:nvSpPr>
        <p:spPr bwMode="gray">
          <a:xfrm>
            <a:off x="7855662" y="5892106"/>
            <a:ext cx="1043468" cy="276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RR cluster 2</a:t>
            </a:r>
            <a:endParaRPr lang="en-US" altLang="zh-CN" sz="1200"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4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372615" y="4603033"/>
            <a:ext cx="527350" cy="431467"/>
          </a:xfrm>
          <a:prstGeom prst="rect">
            <a:avLst/>
          </a:prstGeom>
          <a:noFill/>
        </p:spPr>
      </p:pic>
      <p:pic>
        <p:nvPicPr>
          <p:cNvPr id="5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523969" y="4603033"/>
            <a:ext cx="527350" cy="431467"/>
          </a:xfrm>
          <a:prstGeom prst="rect">
            <a:avLst/>
          </a:prstGeom>
          <a:noFill/>
        </p:spPr>
      </p:pic>
      <p:pic>
        <p:nvPicPr>
          <p:cNvPr id="5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741372" y="4600563"/>
            <a:ext cx="527350" cy="431467"/>
          </a:xfrm>
          <a:prstGeom prst="rect">
            <a:avLst/>
          </a:prstGeom>
          <a:noFill/>
        </p:spPr>
      </p:pic>
    </p:spTree>
    <p:extLst>
      <p:ext uri="{BB962C8B-B14F-4D97-AF65-F5344CB8AC3E}">
        <p14:creationId xmlns:p14="http://schemas.microsoft.com/office/powerpoint/2010/main" val="41239466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451877" y="4560276"/>
            <a:ext cx="11306175" cy="1821474"/>
          </a:xfrm>
        </p:spPr>
        <p:txBody>
          <a:bodyPr/>
          <a:lstStyle/>
          <a:p>
            <a:r>
              <a:rPr lang="en-US" altLang="zh-CN" sz="1600" dirty="0" smtClean="0">
                <a:sym typeface="Huawei Sans" panose="020C0503030203020204" pitchFamily="34" charset="0"/>
              </a:rPr>
              <a:t>A route is sent from R2 to R1. When reflecting the route to R3, R1 adds the </a:t>
            </a:r>
            <a:r>
              <a:rPr lang="en-US" altLang="zh-CN" sz="1600" dirty="0" err="1" smtClean="0">
                <a:sym typeface="Huawei Sans" panose="020C0503030203020204" pitchFamily="34" charset="0"/>
              </a:rPr>
              <a:t>Originator_ID</a:t>
            </a:r>
            <a:r>
              <a:rPr lang="en-US" altLang="zh-CN" sz="1600" dirty="0" smtClean="0">
                <a:sym typeface="Huawei Sans" panose="020C0503030203020204" pitchFamily="34" charset="0"/>
              </a:rPr>
              <a:t> and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(10.0.1.1) to the route. When R3 reflects the route to R4,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value is 10.0.3.3 10.0.1.1. When R4 reflects the route to R1,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value is 10.0.4.4 10.0.3.3 10.0.1.1.</a:t>
            </a:r>
          </a:p>
          <a:p>
            <a:r>
              <a:rPr lang="en-US" altLang="zh-CN" sz="1600" dirty="0" smtClean="0">
                <a:sym typeface="Huawei Sans" panose="020C0503030203020204" pitchFamily="34" charset="0"/>
              </a:rPr>
              <a:t>When R4 reflects the route to R1, R1 finds that the </a:t>
            </a:r>
            <a:r>
              <a:rPr lang="en-US" altLang="zh-CN" sz="1600" dirty="0" err="1" smtClean="0">
                <a:sym typeface="Huawei Sans" panose="020C0503030203020204" pitchFamily="34" charset="0"/>
              </a:rPr>
              <a:t>Cluster_List</a:t>
            </a:r>
            <a:r>
              <a:rPr lang="en-US" altLang="zh-CN" sz="1600" dirty="0" smtClean="0">
                <a:sym typeface="Huawei Sans" panose="020C0503030203020204" pitchFamily="34" charset="0"/>
              </a:rPr>
              <a:t> contains its own </a:t>
            </a:r>
            <a:r>
              <a:rPr lang="en-US" altLang="zh-CN" sz="1600" dirty="0" err="1" smtClean="0">
                <a:sym typeface="Huawei Sans" panose="020C0503030203020204" pitchFamily="34" charset="0"/>
              </a:rPr>
              <a:t>Cluster_ID</a:t>
            </a:r>
            <a:r>
              <a:rPr lang="en-US" altLang="zh-CN" sz="1600" dirty="0" smtClean="0">
                <a:sym typeface="Huawei Sans" panose="020C0503030203020204" pitchFamily="34" charset="0"/>
              </a:rPr>
              <a:t> and determines that a loop exists. Therefore, R1 ignores the route update.</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Cluster_List</a:t>
            </a:r>
            <a:endParaRPr lang="en-US" altLang="zh-CN" dirty="0">
              <a:sym typeface="Huawei Sans" panose="020C0503030203020204" pitchFamily="34" charset="0"/>
            </a:endParaRPr>
          </a:p>
        </p:txBody>
      </p:sp>
      <p:cxnSp>
        <p:nvCxnSpPr>
          <p:cNvPr id="3" name="直接连接符 2"/>
          <p:cNvCxnSpPr/>
          <p:nvPr/>
        </p:nvCxnSpPr>
        <p:spPr bwMode="gray">
          <a:xfrm flipH="1">
            <a:off x="767915" y="139422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 name="文本框 3"/>
          <p:cNvSpPr txBox="1"/>
          <p:nvPr/>
        </p:nvSpPr>
        <p:spPr>
          <a:xfrm>
            <a:off x="1101739" y="1255782"/>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 name="直接连接符 4"/>
          <p:cNvCxnSpPr/>
          <p:nvPr/>
        </p:nvCxnSpPr>
        <p:spPr bwMode="gray">
          <a:xfrm flipH="1">
            <a:off x="767915" y="1596867"/>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6" name="文本框 5"/>
          <p:cNvSpPr txBox="1"/>
          <p:nvPr/>
        </p:nvSpPr>
        <p:spPr bwMode="gray">
          <a:xfrm>
            <a:off x="1101739" y="1458422"/>
            <a:ext cx="271420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8" name="TextBox 120">
            <a:extLst>
              <a:ext uri="{FF2B5EF4-FFF2-40B4-BE49-F238E27FC236}">
                <a16:creationId xmlns:a16="http://schemas.microsoft.com/office/drawing/2014/main" xmlns="" id="{020D7A1D-EFAD-4C8C-B9DE-D0FAD269B77A}"/>
              </a:ext>
            </a:extLst>
          </p:cNvPr>
          <p:cNvSpPr txBox="1"/>
          <p:nvPr/>
        </p:nvSpPr>
        <p:spPr bwMode="gray">
          <a:xfrm>
            <a:off x="4972234" y="3640940"/>
            <a:ext cx="514403"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931832" y="3174410"/>
            <a:ext cx="582845" cy="476872"/>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389269" y="3174410"/>
            <a:ext cx="582845" cy="476872"/>
          </a:xfrm>
          <a:prstGeom prst="rect">
            <a:avLst/>
          </a:prstGeom>
          <a:noFill/>
        </p:spPr>
      </p:pic>
      <p:cxnSp>
        <p:nvCxnSpPr>
          <p:cNvPr id="11" name="直接连接符 10">
            <a:extLst>
              <a:ext uri="{FF2B5EF4-FFF2-40B4-BE49-F238E27FC236}">
                <a16:creationId xmlns:a16="http://schemas.microsoft.com/office/drawing/2014/main" xmlns="" id="{94275FFE-3BE6-4C12-8737-FDFE3456C4A2}"/>
              </a:ext>
            </a:extLst>
          </p:cNvPr>
          <p:cNvCxnSpPr>
            <a:stCxn id="9" idx="1"/>
            <a:endCxn id="10" idx="3"/>
          </p:cNvCxnSpPr>
          <p:nvPr/>
        </p:nvCxnSpPr>
        <p:spPr bwMode="gray">
          <a:xfrm flipH="1">
            <a:off x="2972114" y="3412845"/>
            <a:ext cx="1959718" cy="0"/>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a16="http://schemas.microsoft.com/office/drawing/2014/main" xmlns="" id="{020D7A1D-EFAD-4C8C-B9DE-D0FAD269B77A}"/>
              </a:ext>
            </a:extLst>
          </p:cNvPr>
          <p:cNvSpPr txBox="1"/>
          <p:nvPr/>
        </p:nvSpPr>
        <p:spPr bwMode="gray">
          <a:xfrm>
            <a:off x="4566291" y="2838809"/>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144017" y="3174410"/>
            <a:ext cx="582845" cy="476872"/>
          </a:xfrm>
          <a:prstGeom prst="rect">
            <a:avLst/>
          </a:prstGeom>
          <a:noFill/>
        </p:spPr>
      </p:pic>
      <p:cxnSp>
        <p:nvCxnSpPr>
          <p:cNvPr id="14" name="直接连接符 13">
            <a:extLst>
              <a:ext uri="{FF2B5EF4-FFF2-40B4-BE49-F238E27FC236}">
                <a16:creationId xmlns:a16="http://schemas.microsoft.com/office/drawing/2014/main" xmlns="" id="{94275FFE-3BE6-4C12-8737-FDFE3456C4A2}"/>
              </a:ext>
            </a:extLst>
          </p:cNvPr>
          <p:cNvCxnSpPr>
            <a:stCxn id="9" idx="3"/>
            <a:endCxn id="13" idx="1"/>
          </p:cNvCxnSpPr>
          <p:nvPr/>
        </p:nvCxnSpPr>
        <p:spPr bwMode="gray">
          <a:xfrm>
            <a:off x="5514677" y="3412845"/>
            <a:ext cx="2629341" cy="0"/>
          </a:xfrm>
          <a:prstGeom prst="line">
            <a:avLst/>
          </a:prstGeom>
          <a:noFill/>
          <a:ln w="19050" cap="flat" cmpd="sng" algn="ctr">
            <a:solidFill>
              <a:schemeClr val="bg1">
                <a:lumMod val="50000"/>
              </a:schemeClr>
            </a:solidFill>
            <a:prstDash val="solid"/>
          </a:ln>
          <a:effectLst/>
        </p:spPr>
      </p:cxnSp>
      <p:sp>
        <p:nvSpPr>
          <p:cNvPr id="15" name="TextBox 120">
            <a:extLst>
              <a:ext uri="{FF2B5EF4-FFF2-40B4-BE49-F238E27FC236}">
                <a16:creationId xmlns:a16="http://schemas.microsoft.com/office/drawing/2014/main" xmlns="" id="{020D7A1D-EFAD-4C8C-B9DE-D0FAD269B77A}"/>
              </a:ext>
            </a:extLst>
          </p:cNvPr>
          <p:cNvSpPr txBox="1"/>
          <p:nvPr/>
        </p:nvSpPr>
        <p:spPr bwMode="gray">
          <a:xfrm>
            <a:off x="2023727" y="2859175"/>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a16="http://schemas.microsoft.com/office/drawing/2014/main" xmlns="" id="{020D7A1D-EFAD-4C8C-B9DE-D0FAD269B77A}"/>
              </a:ext>
            </a:extLst>
          </p:cNvPr>
          <p:cNvSpPr txBox="1"/>
          <p:nvPr/>
        </p:nvSpPr>
        <p:spPr bwMode="gray">
          <a:xfrm>
            <a:off x="8279773" y="3257884"/>
            <a:ext cx="1313928"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p:nvPr/>
        </p:nvCxnSpPr>
        <p:spPr bwMode="gray">
          <a:xfrm flipH="1">
            <a:off x="3515193" y="3841538"/>
            <a:ext cx="706349"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18" name="直接连接符 17"/>
          <p:cNvCxnSpPr/>
          <p:nvPr/>
        </p:nvCxnSpPr>
        <p:spPr bwMode="gray">
          <a:xfrm>
            <a:off x="7259734" y="2359532"/>
            <a:ext cx="987020" cy="563151"/>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20" name="TextBox 120">
            <a:extLst>
              <a:ext uri="{FF2B5EF4-FFF2-40B4-BE49-F238E27FC236}">
                <a16:creationId xmlns:a16="http://schemas.microsoft.com/office/drawing/2014/main" xmlns="" id="{020D7A1D-EFAD-4C8C-B9DE-D0FAD269B77A}"/>
              </a:ext>
            </a:extLst>
          </p:cNvPr>
          <p:cNvSpPr txBox="1"/>
          <p:nvPr/>
        </p:nvSpPr>
        <p:spPr bwMode="gray">
          <a:xfrm>
            <a:off x="6333330" y="1828489"/>
            <a:ext cx="781905" cy="30777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020D7A1D-EFAD-4C8C-B9DE-D0FAD269B77A}"/>
              </a:ext>
            </a:extLst>
          </p:cNvPr>
          <p:cNvSpPr txBox="1"/>
          <p:nvPr/>
        </p:nvSpPr>
        <p:spPr bwMode="gray">
          <a:xfrm>
            <a:off x="5679900" y="3895386"/>
            <a:ext cx="2326894" cy="523220"/>
          </a:xfrm>
          <a:prstGeom prst="rect">
            <a:avLst/>
          </a:prstGeom>
          <a:noFill/>
          <a:ln>
            <a:noFill/>
          </a:ln>
        </p:spPr>
        <p:txBody>
          <a:bodyPr wrap="square" rtlCol="0">
            <a:spAutoFit/>
          </a:bodyPr>
          <a:lstStyle/>
          <a:p>
            <a:pPr algn="ct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020D7A1D-EFAD-4C8C-B9DE-D0FAD269B77A}"/>
              </a:ext>
            </a:extLst>
          </p:cNvPr>
          <p:cNvSpPr txBox="1"/>
          <p:nvPr/>
        </p:nvSpPr>
        <p:spPr bwMode="gray">
          <a:xfrm>
            <a:off x="7539978" y="2089402"/>
            <a:ext cx="2542312" cy="523220"/>
          </a:xfrm>
          <a:prstGeom prst="rect">
            <a:avLst/>
          </a:prstGeom>
          <a:noFill/>
          <a:ln>
            <a:noFill/>
          </a:ln>
        </p:spPr>
        <p:txBody>
          <a:bodyPr wrap="square" rtlCol="0">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10.0.3.3 10.0.1.1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xmlns="" id="{020D7A1D-EFAD-4C8C-B9DE-D0FAD269B77A}"/>
              </a:ext>
            </a:extLst>
          </p:cNvPr>
          <p:cNvSpPr txBox="1"/>
          <p:nvPr/>
        </p:nvSpPr>
        <p:spPr bwMode="gray">
          <a:xfrm>
            <a:off x="8187263" y="3640940"/>
            <a:ext cx="514403" cy="307777"/>
          </a:xfrm>
          <a:prstGeom prst="rect">
            <a:avLst/>
          </a:prstGeom>
          <a:noFill/>
          <a:ln>
            <a:noFill/>
          </a:ln>
        </p:spPr>
        <p:txBody>
          <a:bodyPr wrap="square" rtlCol="0">
            <a:spAutoFit/>
          </a:bodyPr>
          <a:lstStyle/>
          <a:p>
            <a:pPr font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411215" y="2122325"/>
            <a:ext cx="582845" cy="476872"/>
          </a:xfrm>
          <a:prstGeom prst="rect">
            <a:avLst/>
          </a:prstGeom>
          <a:noFill/>
        </p:spPr>
      </p:pic>
      <p:cxnSp>
        <p:nvCxnSpPr>
          <p:cNvPr id="37" name="直接连接符 36">
            <a:extLst>
              <a:ext uri="{FF2B5EF4-FFF2-40B4-BE49-F238E27FC236}">
                <a16:creationId xmlns:a16="http://schemas.microsoft.com/office/drawing/2014/main" xmlns="" id="{94275FFE-3BE6-4C12-8737-FDFE3456C4A2}"/>
              </a:ext>
            </a:extLst>
          </p:cNvPr>
          <p:cNvCxnSpPr>
            <a:stCxn id="36" idx="3"/>
            <a:endCxn id="13" idx="0"/>
          </p:cNvCxnSpPr>
          <p:nvPr/>
        </p:nvCxnSpPr>
        <p:spPr bwMode="gray">
          <a:xfrm>
            <a:off x="6994059" y="2360761"/>
            <a:ext cx="1441381" cy="813648"/>
          </a:xfrm>
          <a:prstGeom prst="line">
            <a:avLst/>
          </a:prstGeom>
          <a:noFill/>
          <a:ln w="19050" cap="flat" cmpd="sng" algn="ctr">
            <a:solidFill>
              <a:schemeClr val="bg1">
                <a:lumMod val="50000"/>
              </a:schemeClr>
            </a:solidFill>
            <a:prstDash val="solid"/>
          </a:ln>
          <a:effectLst/>
        </p:spPr>
      </p:cxnSp>
      <p:cxnSp>
        <p:nvCxnSpPr>
          <p:cNvPr id="45" name="直接连接符 44"/>
          <p:cNvCxnSpPr/>
          <p:nvPr/>
        </p:nvCxnSpPr>
        <p:spPr bwMode="gray">
          <a:xfrm flipH="1">
            <a:off x="6474501" y="3845719"/>
            <a:ext cx="737690"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cxnSp>
        <p:nvCxnSpPr>
          <p:cNvPr id="50" name="直接连接符 49">
            <a:extLst>
              <a:ext uri="{FF2B5EF4-FFF2-40B4-BE49-F238E27FC236}">
                <a16:creationId xmlns:a16="http://schemas.microsoft.com/office/drawing/2014/main" xmlns="" id="{94275FFE-3BE6-4C12-8737-FDFE3456C4A2}"/>
              </a:ext>
            </a:extLst>
          </p:cNvPr>
          <p:cNvCxnSpPr>
            <a:stCxn id="36" idx="1"/>
            <a:endCxn id="9" idx="0"/>
          </p:cNvCxnSpPr>
          <p:nvPr/>
        </p:nvCxnSpPr>
        <p:spPr bwMode="gray">
          <a:xfrm flipH="1">
            <a:off x="5223255" y="2360761"/>
            <a:ext cx="1187960" cy="813648"/>
          </a:xfrm>
          <a:prstGeom prst="line">
            <a:avLst/>
          </a:prstGeom>
          <a:noFill/>
          <a:ln w="19050" cap="flat" cmpd="sng" algn="ctr">
            <a:solidFill>
              <a:schemeClr val="bg1">
                <a:lumMod val="50000"/>
              </a:schemeClr>
            </a:solidFill>
            <a:prstDash val="solid"/>
          </a:ln>
          <a:effectLst/>
        </p:spPr>
      </p:cxnSp>
      <p:cxnSp>
        <p:nvCxnSpPr>
          <p:cNvPr id="60" name="直接连接符 59"/>
          <p:cNvCxnSpPr/>
          <p:nvPr/>
        </p:nvCxnSpPr>
        <p:spPr bwMode="gray">
          <a:xfrm flipH="1">
            <a:off x="5386012" y="2279718"/>
            <a:ext cx="828813" cy="567931"/>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64" name="TextBox 120">
            <a:extLst>
              <a:ext uri="{FF2B5EF4-FFF2-40B4-BE49-F238E27FC236}">
                <a16:creationId xmlns:a16="http://schemas.microsoft.com/office/drawing/2014/main" xmlns="" id="{020D7A1D-EFAD-4C8C-B9DE-D0FAD269B77A}"/>
              </a:ext>
            </a:extLst>
          </p:cNvPr>
          <p:cNvSpPr txBox="1"/>
          <p:nvPr/>
        </p:nvSpPr>
        <p:spPr bwMode="gray">
          <a:xfrm>
            <a:off x="2582147" y="2208350"/>
            <a:ext cx="3639701" cy="523220"/>
          </a:xfrm>
          <a:prstGeom prst="rect">
            <a:avLst/>
          </a:prstGeom>
          <a:noFill/>
          <a:ln>
            <a:noFill/>
          </a:ln>
        </p:spPr>
        <p:txBody>
          <a:bodyPr wrap="square" rtlCol="0">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Originator_ID</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Cluster_List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10.0.4.4 10.0.3.3 10.0.1.1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a16="http://schemas.microsoft.com/office/drawing/2014/main" xmlns="" id="{020D7A1D-EFAD-4C8C-B9DE-D0FAD269B77A}"/>
              </a:ext>
            </a:extLst>
          </p:cNvPr>
          <p:cNvSpPr txBox="1"/>
          <p:nvPr/>
        </p:nvSpPr>
        <p:spPr bwMode="gray">
          <a:xfrm>
            <a:off x="6053824" y="2605749"/>
            <a:ext cx="1400170"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bwMode="gray">
          <a:xfrm>
            <a:off x="3678178" y="3517572"/>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6641473" y="3517572"/>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bwMode="gray">
          <a:xfrm>
            <a:off x="8353631" y="2822195"/>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
          <p:cNvSpPr>
            <a:spLocks noChangeAspect="1"/>
          </p:cNvSpPr>
          <p:nvPr/>
        </p:nvSpPr>
        <p:spPr bwMode="gray">
          <a:xfrm>
            <a:off x="5983476" y="1976243"/>
            <a:ext cx="278519" cy="2785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任意多边形 41"/>
          <p:cNvSpPr/>
          <p:nvPr/>
        </p:nvSpPr>
        <p:spPr bwMode="gray">
          <a:xfrm>
            <a:off x="2123015" y="1841378"/>
            <a:ext cx="8045259" cy="269372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a16="http://schemas.microsoft.com/office/drawing/2014/main" xmlns="" id="{020D7A1D-EFAD-4C8C-B9DE-D0FAD269B77A}"/>
              </a:ext>
            </a:extLst>
          </p:cNvPr>
          <p:cNvSpPr txBox="1"/>
          <p:nvPr/>
        </p:nvSpPr>
        <p:spPr bwMode="gray">
          <a:xfrm>
            <a:off x="2223804" y="1799520"/>
            <a:ext cx="913773" cy="307777"/>
          </a:xfrm>
          <a:prstGeom prst="rect">
            <a:avLst/>
          </a:prstGeom>
          <a:noFill/>
          <a:ln>
            <a:noFill/>
          </a:ln>
        </p:spPr>
        <p:txBody>
          <a:bodyPr wrap="square" rtlCol="0">
            <a:spAutoFit/>
          </a:bodyPr>
          <a:lstStyle/>
          <a:p>
            <a:pP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020D7A1D-EFAD-4C8C-B9DE-D0FAD269B77A}"/>
              </a:ext>
            </a:extLst>
          </p:cNvPr>
          <p:cNvSpPr txBox="1"/>
          <p:nvPr/>
        </p:nvSpPr>
        <p:spPr bwMode="gray">
          <a:xfrm>
            <a:off x="2129971" y="4002553"/>
            <a:ext cx="3549929" cy="523220"/>
          </a:xfrm>
          <a:prstGeom prst="rect">
            <a:avLst/>
          </a:prstGeom>
          <a:noFill/>
          <a:ln>
            <a:noFill/>
          </a:ln>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The router IDs of all devices are 10.0.x.x, where x indicates the device ID.</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341239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of RR Application</a:t>
            </a:r>
            <a:endParaRPr lang="en-US" altLang="zh-CN" dirty="0">
              <a:sym typeface="Huawei Sans" panose="020C0503030203020204" pitchFamily="34" charset="0"/>
            </a:endParaRPr>
          </a:p>
        </p:txBody>
      </p:sp>
      <p:cxnSp>
        <p:nvCxnSpPr>
          <p:cNvPr id="3" name="直接连接符 133"/>
          <p:cNvCxnSpPr>
            <a:stCxn id="17" idx="3"/>
            <a:endCxn id="56" idx="1"/>
          </p:cNvCxnSpPr>
          <p:nvPr/>
        </p:nvCxnSpPr>
        <p:spPr bwMode="gray">
          <a:xfrm flipV="1">
            <a:off x="4218048" y="3487128"/>
            <a:ext cx="2909677" cy="10291"/>
          </a:xfrm>
          <a:prstGeom prst="line">
            <a:avLst/>
          </a:prstGeom>
          <a:noFill/>
          <a:ln w="19050" cap="flat" cmpd="sng" algn="ctr">
            <a:solidFill>
              <a:schemeClr val="tx1"/>
            </a:solidFill>
            <a:prstDash val="solid"/>
            <a:round/>
            <a:headEnd type="none" w="med" len="med"/>
            <a:tailEnd type="none" w="med" len="med"/>
          </a:ln>
          <a:effectLst/>
        </p:spPr>
      </p:cxnSp>
      <p:sp>
        <p:nvSpPr>
          <p:cNvPr id="9" name="Rectangle 37"/>
          <p:cNvSpPr>
            <a:spLocks noChangeArrowheads="1"/>
          </p:cNvSpPr>
          <p:nvPr/>
        </p:nvSpPr>
        <p:spPr bwMode="gray">
          <a:xfrm>
            <a:off x="5710717" y="4641996"/>
            <a:ext cx="860797" cy="338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ctr"/>
            <a:r>
              <a:rPr lang="en-US" sz="15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5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箭头连接符 160"/>
          <p:cNvCxnSpPr/>
          <p:nvPr/>
        </p:nvCxnSpPr>
        <p:spPr bwMode="gray">
          <a:xfrm flipH="1">
            <a:off x="4720447" y="3341106"/>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sp>
        <p:nvSpPr>
          <p:cNvPr id="11" name="Rectangle 37"/>
          <p:cNvSpPr>
            <a:spLocks noChangeArrowheads="1"/>
          </p:cNvSpPr>
          <p:nvPr/>
        </p:nvSpPr>
        <p:spPr bwMode="gray">
          <a:xfrm>
            <a:off x="3349369" y="3357192"/>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 name="Rectangle 37"/>
          <p:cNvSpPr>
            <a:spLocks noChangeArrowheads="1"/>
          </p:cNvSpPr>
          <p:nvPr/>
        </p:nvSpPr>
        <p:spPr bwMode="gray">
          <a:xfrm>
            <a:off x="5858537" y="3696901"/>
            <a:ext cx="3946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690698" y="3281685"/>
            <a:ext cx="527350" cy="431467"/>
          </a:xfrm>
          <a:prstGeom prst="rect">
            <a:avLst/>
          </a:prstGeom>
          <a:noFill/>
        </p:spPr>
      </p:pic>
      <p:pic>
        <p:nvPicPr>
          <p:cNvPr id="2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783845" y="3271394"/>
            <a:ext cx="527350" cy="431467"/>
          </a:xfrm>
          <a:prstGeom prst="rect">
            <a:avLst/>
          </a:prstGeom>
          <a:noFill/>
        </p:spPr>
      </p:pic>
      <p:sp>
        <p:nvSpPr>
          <p:cNvPr id="27" name="TextBox 120">
            <a:extLst>
              <a:ext uri="{FF2B5EF4-FFF2-40B4-BE49-F238E27FC236}">
                <a16:creationId xmlns:a16="http://schemas.microsoft.com/office/drawing/2014/main" xmlns="" id="{020D7A1D-EFAD-4C8C-B9DE-D0FAD269B77A}"/>
              </a:ext>
            </a:extLst>
          </p:cNvPr>
          <p:cNvSpPr txBox="1"/>
          <p:nvPr/>
        </p:nvSpPr>
        <p:spPr bwMode="gray">
          <a:xfrm>
            <a:off x="3531883" y="374890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27"/>
          <p:cNvSpPr/>
          <p:nvPr/>
        </p:nvSpPr>
        <p:spPr bwMode="gray">
          <a:xfrm>
            <a:off x="3279103" y="2715276"/>
            <a:ext cx="1328631" cy="137107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bwMode="gray">
          <a:xfrm>
            <a:off x="5675555" y="1975627"/>
            <a:ext cx="2884980" cy="3023093"/>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3802180" y="3023836"/>
            <a:ext cx="306330" cy="257849"/>
            <a:chOff x="6681090" y="2116603"/>
            <a:chExt cx="377072" cy="257950"/>
          </a:xfrm>
        </p:grpSpPr>
        <p:cxnSp>
          <p:nvCxnSpPr>
            <p:cNvPr id="31" name="直接连接符 30"/>
            <p:cNvCxnSpPr/>
            <p:nvPr/>
          </p:nvCxnSpPr>
          <p:spPr bwMode="gray">
            <a:xfrm>
              <a:off x="6681090" y="2116603"/>
              <a:ext cx="377072" cy="0"/>
            </a:xfrm>
            <a:prstGeom prst="line">
              <a:avLst/>
            </a:prstGeom>
            <a:noFill/>
            <a:ln w="19050">
              <a:solidFill>
                <a:schemeClr val="tx1"/>
              </a:solidFill>
            </a:ln>
          </p:spPr>
        </p:cxnSp>
        <p:cxnSp>
          <p:nvCxnSpPr>
            <p:cNvPr id="32" name="直接连接符 31"/>
            <p:cNvCxnSpPr/>
            <p:nvPr/>
          </p:nvCxnSpPr>
          <p:spPr bwMode="gray">
            <a:xfrm>
              <a:off x="6869626" y="2116603"/>
              <a:ext cx="0" cy="257950"/>
            </a:xfrm>
            <a:prstGeom prst="line">
              <a:avLst/>
            </a:prstGeom>
            <a:noFill/>
            <a:ln w="19050">
              <a:solidFill>
                <a:schemeClr val="tx1"/>
              </a:solidFill>
            </a:ln>
          </p:spPr>
        </p:cxnSp>
      </p:grpSp>
      <p:sp>
        <p:nvSpPr>
          <p:cNvPr id="33" name="TextBox 120">
            <a:extLst>
              <a:ext uri="{FF2B5EF4-FFF2-40B4-BE49-F238E27FC236}">
                <a16:creationId xmlns:a16="http://schemas.microsoft.com/office/drawing/2014/main" xmlns="" id="{020D7A1D-EFAD-4C8C-B9DE-D0FAD269B77A}"/>
              </a:ext>
            </a:extLst>
          </p:cNvPr>
          <p:cNvSpPr txBox="1"/>
          <p:nvPr/>
        </p:nvSpPr>
        <p:spPr bwMode="gray">
          <a:xfrm>
            <a:off x="3374310" y="271527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ectangle 37"/>
          <p:cNvSpPr>
            <a:spLocks noChangeArrowheads="1"/>
          </p:cNvSpPr>
          <p:nvPr/>
        </p:nvSpPr>
        <p:spPr bwMode="gray">
          <a:xfrm>
            <a:off x="7614663" y="4552707"/>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Rectangle 37"/>
          <p:cNvSpPr>
            <a:spLocks noChangeArrowheads="1"/>
          </p:cNvSpPr>
          <p:nvPr/>
        </p:nvSpPr>
        <p:spPr bwMode="gray">
          <a:xfrm>
            <a:off x="7614663" y="2275973"/>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3" name="直接连接符 134"/>
          <p:cNvCxnSpPr>
            <a:stCxn id="56" idx="0"/>
            <a:endCxn id="54" idx="2"/>
          </p:cNvCxnSpPr>
          <p:nvPr/>
        </p:nvCxnSpPr>
        <p:spPr bwMode="gray">
          <a:xfrm flipV="1">
            <a:off x="7391400" y="2491706"/>
            <a:ext cx="0" cy="779688"/>
          </a:xfrm>
          <a:prstGeom prst="line">
            <a:avLst/>
          </a:prstGeom>
          <a:noFill/>
          <a:ln w="19050" cap="flat" cmpd="sng" algn="ctr">
            <a:solidFill>
              <a:schemeClr val="tx1"/>
            </a:solidFill>
            <a:prstDash val="solid"/>
            <a:round/>
            <a:headEnd type="none" w="med" len="med"/>
            <a:tailEnd type="none" w="med" len="med"/>
          </a:ln>
          <a:effectLst/>
        </p:spPr>
      </p:cxnSp>
      <p:pic>
        <p:nvPicPr>
          <p:cNvPr id="5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27725" y="2060239"/>
            <a:ext cx="527350" cy="431467"/>
          </a:xfrm>
          <a:prstGeom prst="rect">
            <a:avLst/>
          </a:prstGeom>
          <a:noFill/>
        </p:spPr>
      </p:pic>
      <p:pic>
        <p:nvPicPr>
          <p:cNvPr id="5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27725" y="4483922"/>
            <a:ext cx="527350" cy="431467"/>
          </a:xfrm>
          <a:prstGeom prst="rect">
            <a:avLst/>
          </a:prstGeom>
          <a:noFill/>
        </p:spPr>
      </p:pic>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127725" y="3271394"/>
            <a:ext cx="527350" cy="431467"/>
          </a:xfrm>
          <a:prstGeom prst="rect">
            <a:avLst/>
          </a:prstGeom>
          <a:noFill/>
        </p:spPr>
      </p:pic>
      <p:cxnSp>
        <p:nvCxnSpPr>
          <p:cNvPr id="58" name="直接连接符 134"/>
          <p:cNvCxnSpPr>
            <a:stCxn id="55" idx="0"/>
            <a:endCxn id="56" idx="2"/>
          </p:cNvCxnSpPr>
          <p:nvPr/>
        </p:nvCxnSpPr>
        <p:spPr bwMode="gray">
          <a:xfrm flipV="1">
            <a:off x="7391400" y="3702861"/>
            <a:ext cx="0" cy="781061"/>
          </a:xfrm>
          <a:prstGeom prst="line">
            <a:avLst/>
          </a:prstGeom>
          <a:noFill/>
          <a:ln w="19050" cap="flat" cmpd="sng" algn="ctr">
            <a:solidFill>
              <a:schemeClr val="tx1"/>
            </a:solidFill>
            <a:prstDash val="solid"/>
            <a:round/>
            <a:headEnd type="none" w="med" len="med"/>
            <a:tailEnd type="none" w="med" len="med"/>
          </a:ln>
          <a:effectLst/>
        </p:spPr>
      </p:cxnSp>
      <p:sp>
        <p:nvSpPr>
          <p:cNvPr id="60" name="Rectangle 37"/>
          <p:cNvSpPr>
            <a:spLocks noChangeArrowheads="1"/>
          </p:cNvSpPr>
          <p:nvPr/>
        </p:nvSpPr>
        <p:spPr bwMode="gray">
          <a:xfrm>
            <a:off x="7614663" y="3203308"/>
            <a:ext cx="3946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1" name="直接箭头连接符 160"/>
          <p:cNvCxnSpPr/>
          <p:nvPr/>
        </p:nvCxnSpPr>
        <p:spPr bwMode="gray">
          <a:xfrm flipH="1">
            <a:off x="6389227" y="3341106"/>
            <a:ext cx="634959" cy="0"/>
          </a:xfrm>
          <a:prstGeom prst="straightConnector1">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2" name="直接连接符 61"/>
          <p:cNvCxnSpPr/>
          <p:nvPr/>
        </p:nvCxnSpPr>
        <p:spPr bwMode="gray">
          <a:xfrm flipH="1">
            <a:off x="1644207" y="1520678"/>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3" name="文本框 62"/>
          <p:cNvSpPr txBox="1"/>
          <p:nvPr/>
        </p:nvSpPr>
        <p:spPr bwMode="gray">
          <a:xfrm>
            <a:off x="2109968" y="1382233"/>
            <a:ext cx="202331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sent by BGP</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4" name="直接连接符 63"/>
          <p:cNvCxnSpPr/>
          <p:nvPr/>
        </p:nvCxnSpPr>
        <p:spPr bwMode="gray">
          <a:xfrm flipH="1">
            <a:off x="1644207" y="1826350"/>
            <a:ext cx="333824" cy="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sp>
        <p:nvSpPr>
          <p:cNvPr id="65" name="文本框 64"/>
          <p:cNvSpPr txBox="1"/>
          <p:nvPr/>
        </p:nvSpPr>
        <p:spPr bwMode="gray">
          <a:xfrm>
            <a:off x="2109968" y="1687905"/>
            <a:ext cx="271420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update reflected by a BGP RR</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6" name="直接连接符 65"/>
          <p:cNvCxnSpPr/>
          <p:nvPr/>
        </p:nvCxnSpPr>
        <p:spPr bwMode="gray">
          <a:xfrm>
            <a:off x="7594854" y="2541594"/>
            <a:ext cx="0" cy="648000"/>
          </a:xfrm>
          <a:prstGeom prst="line">
            <a:avLst/>
          </a:prstGeom>
          <a:solidFill>
            <a:schemeClr val="accent1"/>
          </a:solidFill>
          <a:ln w="28575" cap="flat" cmpd="sng" algn="ctr">
            <a:solidFill>
              <a:srgbClr val="00B0F0"/>
            </a:solidFill>
            <a:prstDash val="sysDash"/>
            <a:round/>
            <a:headEnd type="triangle" w="med" len="med"/>
            <a:tailEnd type="none" w="med" len="med"/>
          </a:ln>
          <a:effectLst/>
        </p:spPr>
      </p:cxnSp>
      <p:cxnSp>
        <p:nvCxnSpPr>
          <p:cNvPr id="70" name="直接连接符 69"/>
          <p:cNvCxnSpPr/>
          <p:nvPr/>
        </p:nvCxnSpPr>
        <p:spPr bwMode="gray">
          <a:xfrm>
            <a:off x="7594854" y="3786624"/>
            <a:ext cx="0" cy="648000"/>
          </a:xfrm>
          <a:prstGeom prst="line">
            <a:avLst/>
          </a:prstGeom>
          <a:solidFill>
            <a:schemeClr val="accent1"/>
          </a:solidFill>
          <a:ln w="28575" cap="flat" cmpd="sng" algn="ctr">
            <a:solidFill>
              <a:srgbClr val="00B0F0"/>
            </a:solidFill>
            <a:prstDash val="sysDash"/>
            <a:round/>
            <a:headEnd type="none" w="med" len="med"/>
            <a:tailEnd type="triangle" w="med" len="med"/>
          </a:ln>
          <a:effectLst/>
        </p:spPr>
      </p:cxnSp>
      <p:sp>
        <p:nvSpPr>
          <p:cNvPr id="71" name="TextBox 120">
            <a:extLst>
              <a:ext uri="{FF2B5EF4-FFF2-40B4-BE49-F238E27FC236}">
                <a16:creationId xmlns:a16="http://schemas.microsoft.com/office/drawing/2014/main" xmlns="" id="{020D7A1D-EFAD-4C8C-B9DE-D0FAD269B77A}"/>
              </a:ext>
            </a:extLst>
          </p:cNvPr>
          <p:cNvSpPr txBox="1"/>
          <p:nvPr/>
        </p:nvSpPr>
        <p:spPr bwMode="gray">
          <a:xfrm>
            <a:off x="7514592" y="3391589"/>
            <a:ext cx="594802"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a:extLst>
              <a:ext uri="{FF2B5EF4-FFF2-40B4-BE49-F238E27FC236}">
                <a16:creationId xmlns:a16="http://schemas.microsoft.com/office/drawing/2014/main" xmlns="" id="{25FFCF9E-B77D-4002-8CAE-8C36C256A152}"/>
              </a:ext>
            </a:extLst>
          </p:cNvPr>
          <p:cNvCxnSpPr>
            <a:cxnSpLocks/>
          </p:cNvCxnSpPr>
          <p:nvPr/>
        </p:nvCxnSpPr>
        <p:spPr bwMode="gray">
          <a:xfrm flipV="1">
            <a:off x="4259961" y="3646765"/>
            <a:ext cx="1439992"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7" name="TextBox 120">
            <a:extLst>
              <a:ext uri="{FF2B5EF4-FFF2-40B4-BE49-F238E27FC236}">
                <a16:creationId xmlns:a16="http://schemas.microsoft.com/office/drawing/2014/main" xmlns="" id="{020D7A1D-EFAD-4C8C-B9DE-D0FAD269B77A}"/>
              </a:ext>
            </a:extLst>
          </p:cNvPr>
          <p:cNvSpPr txBox="1"/>
          <p:nvPr/>
        </p:nvSpPr>
        <p:spPr bwMode="gray">
          <a:xfrm>
            <a:off x="4626229" y="368053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a:extLst>
              <a:ext uri="{FF2B5EF4-FFF2-40B4-BE49-F238E27FC236}">
                <a16:creationId xmlns:a16="http://schemas.microsoft.com/office/drawing/2014/main" xmlns="" id="{25FFCF9E-B77D-4002-8CAE-8C36C256A152}"/>
              </a:ext>
            </a:extLst>
          </p:cNvPr>
          <p:cNvCxnSpPr>
            <a:cxnSpLocks/>
          </p:cNvCxnSpPr>
          <p:nvPr/>
        </p:nvCxnSpPr>
        <p:spPr bwMode="gray">
          <a:xfrm flipV="1">
            <a:off x="6358106" y="3646766"/>
            <a:ext cx="705345"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0" name="TextBox 120">
            <a:extLst>
              <a:ext uri="{FF2B5EF4-FFF2-40B4-BE49-F238E27FC236}">
                <a16:creationId xmlns:a16="http://schemas.microsoft.com/office/drawing/2014/main" xmlns="" id="{020D7A1D-EFAD-4C8C-B9DE-D0FAD269B77A}"/>
              </a:ext>
            </a:extLst>
          </p:cNvPr>
          <p:cNvSpPr txBox="1"/>
          <p:nvPr/>
        </p:nvSpPr>
        <p:spPr bwMode="gray">
          <a:xfrm>
            <a:off x="6376898" y="3680530"/>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箭头连接符 80">
            <a:extLst>
              <a:ext uri="{FF2B5EF4-FFF2-40B4-BE49-F238E27FC236}">
                <a16:creationId xmlns:a16="http://schemas.microsoft.com/office/drawing/2014/main" xmlns="" id="{25FFCF9E-B77D-4002-8CAE-8C36C256A152}"/>
              </a:ext>
            </a:extLst>
          </p:cNvPr>
          <p:cNvCxnSpPr>
            <a:cxnSpLocks/>
          </p:cNvCxnSpPr>
          <p:nvPr/>
        </p:nvCxnSpPr>
        <p:spPr bwMode="gray">
          <a:xfrm flipV="1">
            <a:off x="7306163" y="2541595"/>
            <a:ext cx="0" cy="66171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83" name="直接箭头连接符 82">
            <a:extLst>
              <a:ext uri="{FF2B5EF4-FFF2-40B4-BE49-F238E27FC236}">
                <a16:creationId xmlns:a16="http://schemas.microsoft.com/office/drawing/2014/main" xmlns="" id="{25FFCF9E-B77D-4002-8CAE-8C36C256A152}"/>
              </a:ext>
            </a:extLst>
          </p:cNvPr>
          <p:cNvCxnSpPr>
            <a:cxnSpLocks/>
          </p:cNvCxnSpPr>
          <p:nvPr/>
        </p:nvCxnSpPr>
        <p:spPr bwMode="gray">
          <a:xfrm flipV="1">
            <a:off x="7306163" y="3762534"/>
            <a:ext cx="0" cy="66171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84" name="TextBox 120">
            <a:extLst>
              <a:ext uri="{FF2B5EF4-FFF2-40B4-BE49-F238E27FC236}">
                <a16:creationId xmlns:a16="http://schemas.microsoft.com/office/drawing/2014/main" xmlns="" id="{020D7A1D-EFAD-4C8C-B9DE-D0FAD269B77A}"/>
              </a:ext>
            </a:extLst>
          </p:cNvPr>
          <p:cNvSpPr txBox="1"/>
          <p:nvPr/>
        </p:nvSpPr>
        <p:spPr bwMode="gray">
          <a:xfrm rot="16200000">
            <a:off x="6794091" y="3927067"/>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a16="http://schemas.microsoft.com/office/drawing/2014/main" xmlns="" id="{020D7A1D-EFAD-4C8C-B9DE-D0FAD269B77A}"/>
              </a:ext>
            </a:extLst>
          </p:cNvPr>
          <p:cNvSpPr txBox="1"/>
          <p:nvPr/>
        </p:nvSpPr>
        <p:spPr bwMode="gray">
          <a:xfrm rot="16200000">
            <a:off x="6794091" y="2725682"/>
            <a:ext cx="707457"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446087" y="5302793"/>
            <a:ext cx="11299825" cy="89525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6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 advertises the route 10.0.1.0/24 to BGP. R2 learns the route from R1 and advertises the route to R3. However, the IBGP route learned by R3 from R2 cannot be advertised to R4 or R5 because of the split horizon rule. Therefore, you can configure R3 as an RR and configure R4 and R5 as clients so that R4 and R5 can learn the BGP route 10.0.1.0/24.</a:t>
            </a: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08214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BGP Configuration</a:t>
            </a:r>
            <a:endParaRPr lang="en-US" altLang="zh-CN" dirty="0">
              <a:sym typeface="Huawei Sans" panose="020C0503030203020204" pitchFamily="34" charset="0"/>
            </a:endParaRPr>
          </a:p>
        </p:txBody>
      </p:sp>
      <p:sp>
        <p:nvSpPr>
          <p:cNvPr id="3" name="矩形 2"/>
          <p:cNvSpPr/>
          <p:nvPr/>
        </p:nvSpPr>
        <p:spPr bwMode="gray">
          <a:xfrm>
            <a:off x="904875" y="1769521"/>
            <a:ext cx="10604557" cy="338554"/>
          </a:xfrm>
          <a:prstGeom prst="rect">
            <a:avLst/>
          </a:prstGeom>
          <a:solidFill>
            <a:srgbClr val="F4FBFE"/>
          </a:solidFill>
          <a:ln>
            <a:solidFill>
              <a:srgbClr val="99DFF9"/>
            </a:solidFill>
          </a:ln>
        </p:spPr>
        <p:txBody>
          <a:bodyPr wrap="square">
            <a:spAutoFit/>
          </a:bodyPr>
          <a:lstStyle/>
          <a:p>
            <a:pPr lvl="0" fontAlgn="base"/>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599"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5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peer </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600" i="1" dirty="0">
                <a:latin typeface="Huawei Sans" panose="020C0503030203020204" pitchFamily="34" charset="0"/>
                <a:ea typeface="方正兰亭黑简体" panose="02000000000000000000" pitchFamily="2" charset="-122"/>
                <a:sym typeface="Huawei Sans" panose="020C0503030203020204" pitchFamily="34" charset="0"/>
              </a:rPr>
              <a:t>group-name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599"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ipv4-address </a:t>
            </a:r>
            <a:r>
              <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5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reflect-client</a:t>
            </a:r>
            <a:endParaRPr lang="en-US" altLang="zh-CN" sz="1599"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55613" y="1366118"/>
            <a:ext cx="11084902" cy="338422"/>
          </a:xfrm>
          <a:prstGeom prst="rect">
            <a:avLst/>
          </a:prstGeom>
        </p:spPr>
        <p:txBody>
          <a:bodyPr wrap="square">
            <a:spAutoFit/>
          </a:bodyPr>
          <a:lstStyle/>
          <a:p>
            <a:pPr marL="342763" indent="-342763" fontAlgn="ctr">
              <a:buFont typeface="+mj-lt"/>
              <a:buAutoNum type="arabicPeriod"/>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Specify an RR and its client.</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04875" y="2201503"/>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RR and its client are not configured.</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04875" y="3099437"/>
            <a:ext cx="10604557" cy="338554"/>
          </a:xfrm>
          <a:prstGeom prst="rect">
            <a:avLst/>
          </a:prstGeom>
          <a:solidFill>
            <a:srgbClr val="F4FBFE"/>
          </a:solidFill>
          <a:ln>
            <a:solidFill>
              <a:srgbClr val="99DFF9"/>
            </a:solidFill>
          </a:ln>
        </p:spPr>
        <p:txBody>
          <a:bodyPr wrap="square">
            <a:spAutoFit/>
          </a:bodyPr>
          <a:lstStyle/>
          <a:p>
            <a:pPr fontAlgn="base"/>
            <a:r>
              <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5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reflector cluster-id </a:t>
            </a:r>
            <a:r>
              <a:rPr lang="en-US" altLang="zh-CN" sz="1600" i="1" dirty="0" err="1">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cluster-id</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455613" y="2696034"/>
            <a:ext cx="11084902" cy="338422"/>
          </a:xfrm>
          <a:prstGeom prst="rect">
            <a:avLst/>
          </a:prstGeom>
        </p:spPr>
        <p:txBody>
          <a:bodyPr wrap="square">
            <a:spAutoFit/>
          </a:bodyPr>
          <a:lstStyle/>
          <a:p>
            <a:pPr marL="342763" indent="-342763" fontAlgn="ctr">
              <a:buFont typeface="+mj-lt"/>
              <a:buAutoNum type="arabicPeriod" startAt="2"/>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the cluster ID of the RR.</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904875" y="3522868"/>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each RR uses its router ID as the cluster ID.</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633324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7" y="3690808"/>
            <a:ext cx="5974681" cy="2690941"/>
          </a:xfrm>
        </p:spPr>
        <p:txBody>
          <a:bodyPr/>
          <a:lstStyle/>
          <a:p>
            <a:r>
              <a:rPr lang="en-US" altLang="zh-CN" sz="1200" dirty="0" smtClean="0">
                <a:sym typeface="Huawei Sans" panose="020C0503030203020204" pitchFamily="34" charset="0"/>
              </a:rPr>
              <a:t>The IP address of Loopback0 on a device is 10.0.x.x/32, where x is the device ID. All devices use the address of Loopback0 as the BGP router ID.</a:t>
            </a:r>
          </a:p>
          <a:p>
            <a:r>
              <a:rPr lang="en-US" altLang="zh-CN" sz="1200" dirty="0" smtClean="0">
                <a:sym typeface="Huawei Sans" panose="020C0503030203020204" pitchFamily="34" charset="0"/>
              </a:rPr>
              <a:t>R1, R2, and R3 belong to AS 100. OSPF runs in AS 100, and IP addresses of all directly connected interfaces are advertised to OSPF.</a:t>
            </a:r>
          </a:p>
          <a:p>
            <a:r>
              <a:rPr lang="en-US" altLang="zh-CN" sz="1200" dirty="0" smtClean="0">
                <a:sym typeface="Huawei Sans" panose="020C0503030203020204" pitchFamily="34" charset="0"/>
              </a:rPr>
              <a:t>In AS 100, the IP address of the loopback interface is used as the source address for IBGP update. R2 functions as the RR, and R3 functions as the client.</a:t>
            </a:r>
          </a:p>
          <a:p>
            <a:r>
              <a:rPr lang="en-US" altLang="zh-CN" sz="1200" dirty="0" smtClean="0">
                <a:sym typeface="Huawei Sans" panose="020C0503030203020204" pitchFamily="34" charset="0"/>
              </a:rPr>
              <a:t>R4 belongs to AS 200 and uses the IP address of the interconnected interface to establish an EBGP peer relationship with R3. R4 advertises 10.4.4.0/24 to BGP.</a:t>
            </a:r>
          </a:p>
          <a:p>
            <a:endParaRPr lang="zh-CN" altLang="en-US" sz="1200" dirty="0"/>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(1)</a:t>
            </a:r>
            <a:endParaRPr lang="en-US" altLang="zh-CN" dirty="0">
              <a:sym typeface="Huawei Sans" panose="020C0503030203020204" pitchFamily="34" charset="0"/>
            </a:endParaRPr>
          </a:p>
        </p:txBody>
      </p:sp>
      <p:sp>
        <p:nvSpPr>
          <p:cNvPr id="72" name="文本框 71"/>
          <p:cNvSpPr txBox="1"/>
          <p:nvPr/>
        </p:nvSpPr>
        <p:spPr bwMode="gray">
          <a:xfrm>
            <a:off x="6435101" y="1775654"/>
            <a:ext cx="47431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10.0.1.1</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connect-interface LoopBack0</a:t>
            </a:r>
            <a:endParaRPr lang="en-US" altLang="zh-CN"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3" name="文本框 72"/>
          <p:cNvSpPr txBox="1"/>
          <p:nvPr/>
        </p:nvSpPr>
        <p:spPr bwMode="gray">
          <a:xfrm>
            <a:off x="6435100" y="1449449"/>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6435101" y="3668993"/>
            <a:ext cx="4743123" cy="224676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10.0.2.2</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10.0.1.1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10.0.3.3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10.0.3.3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[R2-bgp] peer 10.0.3.3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reflect-client</a:t>
            </a:r>
            <a:endParaRPr lang="en-US" altLang="zh-CN"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5" name="文本框 74"/>
          <p:cNvSpPr txBox="1"/>
          <p:nvPr/>
        </p:nvSpPr>
        <p:spPr bwMode="gray">
          <a:xfrm>
            <a:off x="6435100" y="3318930"/>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R2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550483" y="1457117"/>
            <a:ext cx="2657522" cy="2139508"/>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28445" y="2801818"/>
            <a:ext cx="417097" cy="341261"/>
          </a:xfrm>
          <a:prstGeom prst="rect">
            <a:avLst/>
          </a:prstGeom>
          <a:noFill/>
        </p:spPr>
      </p:pic>
      <p:pic>
        <p:nvPicPr>
          <p:cNvPr id="4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0057" y="1683632"/>
            <a:ext cx="417097" cy="341261"/>
          </a:xfrm>
          <a:prstGeom prst="rect">
            <a:avLst/>
          </a:prstGeom>
          <a:noFill/>
        </p:spPr>
      </p:pic>
      <p:sp>
        <p:nvSpPr>
          <p:cNvPr id="42" name="TextBox 120">
            <a:extLst>
              <a:ext uri="{FF2B5EF4-FFF2-40B4-BE49-F238E27FC236}">
                <a16:creationId xmlns:a16="http://schemas.microsoft.com/office/drawing/2014/main" xmlns="" id="{020D7A1D-EFAD-4C8C-B9DE-D0FAD269B77A}"/>
              </a:ext>
            </a:extLst>
          </p:cNvPr>
          <p:cNvSpPr txBox="1"/>
          <p:nvPr/>
        </p:nvSpPr>
        <p:spPr bwMode="gray">
          <a:xfrm>
            <a:off x="2447112" y="165506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220789" y="2806309"/>
            <a:ext cx="417097" cy="341261"/>
          </a:xfrm>
          <a:prstGeom prst="rect">
            <a:avLst/>
          </a:prstGeom>
          <a:noFill/>
        </p:spPr>
      </p:pic>
      <p:sp>
        <p:nvSpPr>
          <p:cNvPr id="44" name="矩形 43">
            <a:extLst>
              <a:ext uri="{FF2B5EF4-FFF2-40B4-BE49-F238E27FC236}">
                <a16:creationId xmlns:a16="http://schemas.microsoft.com/office/drawing/2014/main" xmlns="" id="{63EC1A45-DE44-4732-A300-8A63DEFB1977}"/>
              </a:ext>
            </a:extLst>
          </p:cNvPr>
          <p:cNvSpPr/>
          <p:nvPr/>
        </p:nvSpPr>
        <p:spPr bwMode="gray">
          <a:xfrm>
            <a:off x="4618605" y="1334508"/>
            <a:ext cx="1444577" cy="214697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a16="http://schemas.microsoft.com/office/drawing/2014/main" xmlns="" id="{020D7A1D-EFAD-4C8C-B9DE-D0FAD269B77A}"/>
              </a:ext>
            </a:extLst>
          </p:cNvPr>
          <p:cNvSpPr txBox="1"/>
          <p:nvPr/>
        </p:nvSpPr>
        <p:spPr bwMode="gray">
          <a:xfrm>
            <a:off x="3413941" y="249462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09454" y="2801818"/>
            <a:ext cx="417097" cy="341261"/>
          </a:xfrm>
          <a:prstGeom prst="rect">
            <a:avLst/>
          </a:prstGeom>
          <a:noFill/>
        </p:spPr>
      </p:pic>
      <p:cxnSp>
        <p:nvCxnSpPr>
          <p:cNvPr id="57" name="直接连接符 56">
            <a:extLst>
              <a:ext uri="{FF2B5EF4-FFF2-40B4-BE49-F238E27FC236}">
                <a16:creationId xmlns:a16="http://schemas.microsoft.com/office/drawing/2014/main" xmlns="" id="{94275FFE-3BE6-4C12-8737-FDFE3456C4A2}"/>
              </a:ext>
            </a:extLst>
          </p:cNvPr>
          <p:cNvCxnSpPr>
            <a:stCxn id="40" idx="1"/>
            <a:endCxn id="56" idx="3"/>
          </p:cNvCxnSpPr>
          <p:nvPr/>
        </p:nvCxnSpPr>
        <p:spPr bwMode="gray">
          <a:xfrm flipH="1">
            <a:off x="1626551" y="2972449"/>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94275FFE-3BE6-4C12-8737-FDFE3456C4A2}"/>
              </a:ext>
            </a:extLst>
          </p:cNvPr>
          <p:cNvCxnSpPr>
            <a:stCxn id="41" idx="2"/>
            <a:endCxn id="56" idx="0"/>
          </p:cNvCxnSpPr>
          <p:nvPr/>
        </p:nvCxnSpPr>
        <p:spPr bwMode="gray">
          <a:xfrm>
            <a:off x="898605" y="2024893"/>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a16="http://schemas.microsoft.com/office/drawing/2014/main" xmlns="" id="{020D7A1D-EFAD-4C8C-B9DE-D0FAD269B77A}"/>
              </a:ext>
            </a:extLst>
          </p:cNvPr>
          <p:cNvSpPr txBox="1"/>
          <p:nvPr/>
        </p:nvSpPr>
        <p:spPr bwMode="gray">
          <a:xfrm>
            <a:off x="4634447" y="164077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a16="http://schemas.microsoft.com/office/drawing/2014/main" xmlns="" id="{63EC1A45-DE44-4732-A300-8A63DEFB1977}"/>
              </a:ext>
            </a:extLst>
          </p:cNvPr>
          <p:cNvSpPr/>
          <p:nvPr/>
        </p:nvSpPr>
        <p:spPr bwMode="gray">
          <a:xfrm>
            <a:off x="462281" y="1334507"/>
            <a:ext cx="2905288" cy="235630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a:extLst>
              <a:ext uri="{FF2B5EF4-FFF2-40B4-BE49-F238E27FC236}">
                <a16:creationId xmlns:a16="http://schemas.microsoft.com/office/drawing/2014/main" xmlns="" id="{25FFCF9E-B77D-4002-8CAE-8C36C256A152}"/>
              </a:ext>
            </a:extLst>
          </p:cNvPr>
          <p:cNvCxnSpPr>
            <a:cxnSpLocks/>
          </p:cNvCxnSpPr>
          <p:nvPr/>
        </p:nvCxnSpPr>
        <p:spPr bwMode="gray">
          <a:xfrm>
            <a:off x="3150354" y="2865853"/>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78" name="直接箭头连接符 77">
            <a:extLst>
              <a:ext uri="{FF2B5EF4-FFF2-40B4-BE49-F238E27FC236}">
                <a16:creationId xmlns:a16="http://schemas.microsoft.com/office/drawing/2014/main" xmlns="" id="{25FFCF9E-B77D-4002-8CAE-8C36C256A152}"/>
              </a:ext>
            </a:extLst>
          </p:cNvPr>
          <p:cNvCxnSpPr>
            <a:cxnSpLocks/>
          </p:cNvCxnSpPr>
          <p:nvPr/>
        </p:nvCxnSpPr>
        <p:spPr bwMode="gray">
          <a:xfrm flipH="1" flipV="1">
            <a:off x="1001343" y="2031610"/>
            <a:ext cx="552326" cy="77020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9" name="TextBox 120">
            <a:extLst>
              <a:ext uri="{FF2B5EF4-FFF2-40B4-BE49-F238E27FC236}">
                <a16:creationId xmlns:a16="http://schemas.microsoft.com/office/drawing/2014/main" xmlns="" id="{020D7A1D-EFAD-4C8C-B9DE-D0FAD269B77A}"/>
              </a:ext>
            </a:extLst>
          </p:cNvPr>
          <p:cNvSpPr txBox="1"/>
          <p:nvPr/>
        </p:nvSpPr>
        <p:spPr bwMode="gray">
          <a:xfrm>
            <a:off x="1704910" y="2557596"/>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a:extLst>
              <a:ext uri="{FF2B5EF4-FFF2-40B4-BE49-F238E27FC236}">
                <a16:creationId xmlns:a16="http://schemas.microsoft.com/office/drawing/2014/main" xmlns="" id="{50B8AEF7-5A8B-4E49-9853-46C25AF08883}"/>
              </a:ext>
            </a:extLst>
          </p:cNvPr>
          <p:cNvCxnSpPr>
            <a:stCxn id="40" idx="3"/>
            <a:endCxn id="43" idx="1"/>
          </p:cNvCxnSpPr>
          <p:nvPr/>
        </p:nvCxnSpPr>
        <p:spPr bwMode="gray">
          <a:xfrm>
            <a:off x="3145542" y="2972449"/>
            <a:ext cx="2075247" cy="4491"/>
          </a:xfrm>
          <a:prstGeom prst="line">
            <a:avLst/>
          </a:prstGeom>
          <a:noFill/>
          <a:ln w="19050" cap="flat" cmpd="sng" algn="ctr">
            <a:solidFill>
              <a:sysClr val="windowText" lastClr="000000"/>
            </a:solidFill>
            <a:prstDash val="solid"/>
          </a:ln>
          <a:effectLst/>
        </p:spPr>
      </p:cxnSp>
      <p:sp>
        <p:nvSpPr>
          <p:cNvPr id="81" name="文本框 80"/>
          <p:cNvSpPr txBox="1"/>
          <p:nvPr/>
        </p:nvSpPr>
        <p:spPr bwMode="gray">
          <a:xfrm>
            <a:off x="707591" y="1427394"/>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252702" y="3105923"/>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729516" y="3117643"/>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5235716" y="3200440"/>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310732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a16="http://schemas.microsoft.com/office/drawing/2014/main" xmlns="" id="{020D7A1D-EFAD-4C8C-B9DE-D0FAD269B77A}"/>
              </a:ext>
            </a:extLst>
          </p:cNvPr>
          <p:cNvSpPr txBox="1"/>
          <p:nvPr/>
        </p:nvSpPr>
        <p:spPr bwMode="gray">
          <a:xfrm>
            <a:off x="392950" y="2449555"/>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19794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bwMode="gray">
          <a:xfrm rot="16200000">
            <a:off x="5308815" y="2524925"/>
            <a:ext cx="246268" cy="320122"/>
            <a:chOff x="10563653" y="2884571"/>
            <a:chExt cx="246268" cy="320122"/>
          </a:xfrm>
        </p:grpSpPr>
        <p:cxnSp>
          <p:nvCxnSpPr>
            <p:cNvPr id="89" name="直接连接符 88"/>
            <p:cNvCxnSpPr/>
            <p:nvPr/>
          </p:nvCxnSpPr>
          <p:spPr bwMode="gray">
            <a:xfrm rot="16200000">
              <a:off x="10649860" y="3044632"/>
              <a:ext cx="320122" cy="0"/>
            </a:xfrm>
            <a:prstGeom prst="line">
              <a:avLst/>
            </a:prstGeom>
            <a:noFill/>
            <a:ln w="19050">
              <a:solidFill>
                <a:schemeClr val="tx1"/>
              </a:solidFill>
            </a:ln>
          </p:spPr>
        </p:cxnSp>
        <p:cxnSp>
          <p:nvCxnSpPr>
            <p:cNvPr id="90" name="直接连接符 89"/>
            <p:cNvCxnSpPr/>
            <p:nvPr/>
          </p:nvCxnSpPr>
          <p:spPr bwMode="gray">
            <a:xfrm rot="16200000">
              <a:off x="10686787" y="2921498"/>
              <a:ext cx="0" cy="246267"/>
            </a:xfrm>
            <a:prstGeom prst="line">
              <a:avLst/>
            </a:prstGeom>
            <a:noFill/>
            <a:ln w="19050">
              <a:solidFill>
                <a:schemeClr val="tx1"/>
              </a:solidFill>
            </a:ln>
          </p:spPr>
        </p:cxnSp>
      </p:grpSp>
      <p:sp>
        <p:nvSpPr>
          <p:cNvPr id="91" name="文本框 90"/>
          <p:cNvSpPr txBox="1"/>
          <p:nvPr/>
        </p:nvSpPr>
        <p:spPr bwMode="gray">
          <a:xfrm>
            <a:off x="4922185" y="2248404"/>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10.4.4.0/24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a16="http://schemas.microsoft.com/office/drawing/2014/main" xmlns="" id="{020D7A1D-EFAD-4C8C-B9DE-D0FAD269B77A}"/>
              </a:ext>
            </a:extLst>
          </p:cNvPr>
          <p:cNvSpPr txBox="1"/>
          <p:nvPr/>
        </p:nvSpPr>
        <p:spPr bwMode="gray">
          <a:xfrm>
            <a:off x="1182649" y="3277257"/>
            <a:ext cx="527351"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20">
            <a:extLst>
              <a:ext uri="{FF2B5EF4-FFF2-40B4-BE49-F238E27FC236}">
                <a16:creationId xmlns:a16="http://schemas.microsoft.com/office/drawing/2014/main" xmlns="" id="{020D7A1D-EFAD-4C8C-B9DE-D0FAD269B77A}"/>
              </a:ext>
            </a:extLst>
          </p:cNvPr>
          <p:cNvSpPr txBox="1"/>
          <p:nvPr/>
        </p:nvSpPr>
        <p:spPr bwMode="gray">
          <a:xfrm>
            <a:off x="2559766" y="3288977"/>
            <a:ext cx="726743"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箭头连接符 93">
            <a:extLst>
              <a:ext uri="{FF2B5EF4-FFF2-40B4-BE49-F238E27FC236}">
                <a16:creationId xmlns:a16="http://schemas.microsoft.com/office/drawing/2014/main" xmlns="" id="{25FFCF9E-B77D-4002-8CAE-8C36C256A152}"/>
              </a:ext>
            </a:extLst>
          </p:cNvPr>
          <p:cNvCxnSpPr>
            <a:cxnSpLocks/>
          </p:cNvCxnSpPr>
          <p:nvPr/>
        </p:nvCxnSpPr>
        <p:spPr bwMode="gray">
          <a:xfrm flipH="1">
            <a:off x="1632646" y="2862403"/>
            <a:ext cx="1115538"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5" name="TextBox 120">
            <a:extLst>
              <a:ext uri="{FF2B5EF4-FFF2-40B4-BE49-F238E27FC236}">
                <a16:creationId xmlns:a16="http://schemas.microsoft.com/office/drawing/2014/main" xmlns="" id="{020D7A1D-EFAD-4C8C-B9DE-D0FAD269B77A}"/>
              </a:ext>
            </a:extLst>
          </p:cNvPr>
          <p:cNvSpPr txBox="1"/>
          <p:nvPr/>
        </p:nvSpPr>
        <p:spPr bwMode="gray">
          <a:xfrm rot="3244792">
            <a:off x="909954" y="2171160"/>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38146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smtClean="0">
                <a:latin typeface="Huawei Sans" panose="020C0503030203020204" pitchFamily="34" charset="0"/>
                <a:ea typeface="方正兰亭黑简体" panose="02000000000000000000" pitchFamily="2" charset="-122"/>
                <a:sym typeface="Huawei Sans" panose="020C0503030203020204" pitchFamily="34" charset="0"/>
              </a:rPr>
              <a:t>BGP Path Attributes</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RRs</a:t>
            </a:r>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705549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51878" y="3697525"/>
            <a:ext cx="5983224" cy="2684224"/>
          </a:xfrm>
        </p:spPr>
        <p:txBody>
          <a:bodyPr/>
          <a:lstStyle/>
          <a:p>
            <a:r>
              <a:rPr lang="en-US" altLang="zh-CN" sz="1200" dirty="0"/>
              <a:t>The IP address of Loopback0 on a device is 10.0.x.x/32, where x is the device ID. All devices use the address of Loopback0 as the BGP router ID.</a:t>
            </a:r>
          </a:p>
          <a:p>
            <a:r>
              <a:rPr lang="en-US" altLang="zh-CN" sz="1200" dirty="0"/>
              <a:t>R1, R2, and R3 belong to AS 100. OSPF runs in AS 100, and IP addresses of all directly connected interfaces are advertised to OSPF.</a:t>
            </a:r>
          </a:p>
          <a:p>
            <a:r>
              <a:rPr lang="en-US" altLang="zh-CN" sz="1200" dirty="0"/>
              <a:t>In AS 100, the IP address of the loopback interface is used as the source address for IBGP update. R2 functions as the RR, and R3 functions as the client.</a:t>
            </a:r>
          </a:p>
          <a:p>
            <a:r>
              <a:rPr lang="en-US" altLang="zh-CN" sz="1200" dirty="0"/>
              <a:t>R4 belongs to AS 200 and uses the IP address of the interconnected interface to establish an EBGP peer relationship with R3. R4 advertises 10.4.4.0/24 to BGP</a:t>
            </a:r>
            <a:r>
              <a:rPr lang="en-US" altLang="zh-CN" sz="1200" dirty="0" smtClean="0"/>
              <a:t>.</a:t>
            </a:r>
            <a:endParaRPr lang="en-US" altLang="zh-CN" sz="1200" dirty="0"/>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(2)</a:t>
            </a:r>
            <a:endParaRPr lang="en-US" altLang="zh-CN" dirty="0">
              <a:sym typeface="Huawei Sans" panose="020C0503030203020204" pitchFamily="34" charset="0"/>
            </a:endParaRPr>
          </a:p>
        </p:txBody>
      </p:sp>
      <p:sp>
        <p:nvSpPr>
          <p:cNvPr id="73" name="文本框 72"/>
          <p:cNvSpPr txBox="1"/>
          <p:nvPr/>
        </p:nvSpPr>
        <p:spPr bwMode="gray">
          <a:xfrm>
            <a:off x="6392232" y="1449449"/>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435101" y="3870210"/>
            <a:ext cx="4743123"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10.0.4.4</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10.0.34.3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[R4-bgp] </a:t>
            </a: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network 10.4.4.0 24</a:t>
            </a:r>
            <a:endParaRPr 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392232" y="3562562"/>
            <a:ext cx="168026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R4 configuration:</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550483" y="1457117"/>
            <a:ext cx="2657522" cy="2139508"/>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28445" y="2801818"/>
            <a:ext cx="417097" cy="341261"/>
          </a:xfrm>
          <a:prstGeom prst="rect">
            <a:avLst/>
          </a:prstGeom>
          <a:noFill/>
        </p:spPr>
      </p:pic>
      <p:pic>
        <p:nvPicPr>
          <p:cNvPr id="4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90057" y="1683632"/>
            <a:ext cx="417097" cy="341261"/>
          </a:xfrm>
          <a:prstGeom prst="rect">
            <a:avLst/>
          </a:prstGeom>
          <a:noFill/>
        </p:spPr>
      </p:pic>
      <p:sp>
        <p:nvSpPr>
          <p:cNvPr id="49" name="TextBox 120">
            <a:extLst>
              <a:ext uri="{FF2B5EF4-FFF2-40B4-BE49-F238E27FC236}">
                <a16:creationId xmlns:a16="http://schemas.microsoft.com/office/drawing/2014/main" xmlns="" id="{020D7A1D-EFAD-4C8C-B9DE-D0FAD269B77A}"/>
              </a:ext>
            </a:extLst>
          </p:cNvPr>
          <p:cNvSpPr txBox="1"/>
          <p:nvPr/>
        </p:nvSpPr>
        <p:spPr bwMode="gray">
          <a:xfrm>
            <a:off x="2447112" y="165506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220789" y="2806309"/>
            <a:ext cx="417097" cy="341261"/>
          </a:xfrm>
          <a:prstGeom prst="rect">
            <a:avLst/>
          </a:prstGeom>
          <a:noFill/>
        </p:spPr>
      </p:pic>
      <p:sp>
        <p:nvSpPr>
          <p:cNvPr id="52" name="矩形 51">
            <a:extLst>
              <a:ext uri="{FF2B5EF4-FFF2-40B4-BE49-F238E27FC236}">
                <a16:creationId xmlns:a16="http://schemas.microsoft.com/office/drawing/2014/main" xmlns="" id="{63EC1A45-DE44-4732-A300-8A63DEFB1977}"/>
              </a:ext>
            </a:extLst>
          </p:cNvPr>
          <p:cNvSpPr/>
          <p:nvPr/>
        </p:nvSpPr>
        <p:spPr bwMode="gray">
          <a:xfrm>
            <a:off x="4618605" y="1334508"/>
            <a:ext cx="1444577" cy="2146977"/>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a16="http://schemas.microsoft.com/office/drawing/2014/main" xmlns="" id="{020D7A1D-EFAD-4C8C-B9DE-D0FAD269B77A}"/>
              </a:ext>
            </a:extLst>
          </p:cNvPr>
          <p:cNvSpPr txBox="1"/>
          <p:nvPr/>
        </p:nvSpPr>
        <p:spPr bwMode="gray">
          <a:xfrm>
            <a:off x="3413941" y="249462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09454" y="2801818"/>
            <a:ext cx="417097" cy="341261"/>
          </a:xfrm>
          <a:prstGeom prst="rect">
            <a:avLst/>
          </a:prstGeom>
          <a:noFill/>
        </p:spPr>
      </p:pic>
      <p:cxnSp>
        <p:nvCxnSpPr>
          <p:cNvPr id="55" name="直接连接符 54">
            <a:extLst>
              <a:ext uri="{FF2B5EF4-FFF2-40B4-BE49-F238E27FC236}">
                <a16:creationId xmlns:a16="http://schemas.microsoft.com/office/drawing/2014/main" xmlns="" id="{94275FFE-3BE6-4C12-8737-FDFE3456C4A2}"/>
              </a:ext>
            </a:extLst>
          </p:cNvPr>
          <p:cNvCxnSpPr>
            <a:stCxn id="47" idx="1"/>
            <a:endCxn id="54" idx="3"/>
          </p:cNvCxnSpPr>
          <p:nvPr/>
        </p:nvCxnSpPr>
        <p:spPr bwMode="gray">
          <a:xfrm flipH="1">
            <a:off x="1626551" y="2972449"/>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94275FFE-3BE6-4C12-8737-FDFE3456C4A2}"/>
              </a:ext>
            </a:extLst>
          </p:cNvPr>
          <p:cNvCxnSpPr>
            <a:stCxn id="48" idx="2"/>
            <a:endCxn id="54" idx="0"/>
          </p:cNvCxnSpPr>
          <p:nvPr/>
        </p:nvCxnSpPr>
        <p:spPr bwMode="gray">
          <a:xfrm>
            <a:off x="898605" y="2024893"/>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TextBox 120">
            <a:extLst>
              <a:ext uri="{FF2B5EF4-FFF2-40B4-BE49-F238E27FC236}">
                <a16:creationId xmlns:a16="http://schemas.microsoft.com/office/drawing/2014/main" xmlns="" id="{020D7A1D-EFAD-4C8C-B9DE-D0FAD269B77A}"/>
              </a:ext>
            </a:extLst>
          </p:cNvPr>
          <p:cNvSpPr txBox="1"/>
          <p:nvPr/>
        </p:nvSpPr>
        <p:spPr bwMode="gray">
          <a:xfrm>
            <a:off x="4634447" y="164077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a:extLst>
              <a:ext uri="{FF2B5EF4-FFF2-40B4-BE49-F238E27FC236}">
                <a16:creationId xmlns:a16="http://schemas.microsoft.com/office/drawing/2014/main" xmlns="" id="{63EC1A45-DE44-4732-A300-8A63DEFB1977}"/>
              </a:ext>
            </a:extLst>
          </p:cNvPr>
          <p:cNvSpPr/>
          <p:nvPr/>
        </p:nvSpPr>
        <p:spPr bwMode="gray">
          <a:xfrm>
            <a:off x="462281" y="1334507"/>
            <a:ext cx="2905288" cy="235630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a:extLst>
              <a:ext uri="{FF2B5EF4-FFF2-40B4-BE49-F238E27FC236}">
                <a16:creationId xmlns:a16="http://schemas.microsoft.com/office/drawing/2014/main" xmlns="" id="{25FFCF9E-B77D-4002-8CAE-8C36C256A152}"/>
              </a:ext>
            </a:extLst>
          </p:cNvPr>
          <p:cNvCxnSpPr>
            <a:cxnSpLocks/>
          </p:cNvCxnSpPr>
          <p:nvPr/>
        </p:nvCxnSpPr>
        <p:spPr bwMode="gray">
          <a:xfrm>
            <a:off x="3150354" y="2865853"/>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63" name="直接箭头连接符 62">
            <a:extLst>
              <a:ext uri="{FF2B5EF4-FFF2-40B4-BE49-F238E27FC236}">
                <a16:creationId xmlns:a16="http://schemas.microsoft.com/office/drawing/2014/main" xmlns="" id="{25FFCF9E-B77D-4002-8CAE-8C36C256A152}"/>
              </a:ext>
            </a:extLst>
          </p:cNvPr>
          <p:cNvCxnSpPr>
            <a:cxnSpLocks/>
          </p:cNvCxnSpPr>
          <p:nvPr/>
        </p:nvCxnSpPr>
        <p:spPr bwMode="gray">
          <a:xfrm flipH="1" flipV="1">
            <a:off x="1001343" y="2031610"/>
            <a:ext cx="552326" cy="77020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4" name="TextBox 120">
            <a:extLst>
              <a:ext uri="{FF2B5EF4-FFF2-40B4-BE49-F238E27FC236}">
                <a16:creationId xmlns:a16="http://schemas.microsoft.com/office/drawing/2014/main" xmlns="" id="{020D7A1D-EFAD-4C8C-B9DE-D0FAD269B77A}"/>
              </a:ext>
            </a:extLst>
          </p:cNvPr>
          <p:cNvSpPr txBox="1"/>
          <p:nvPr/>
        </p:nvSpPr>
        <p:spPr bwMode="gray">
          <a:xfrm>
            <a:off x="1704910" y="2557596"/>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a16="http://schemas.microsoft.com/office/drawing/2014/main" xmlns="" id="{50B8AEF7-5A8B-4E49-9853-46C25AF08883}"/>
              </a:ext>
            </a:extLst>
          </p:cNvPr>
          <p:cNvCxnSpPr>
            <a:stCxn id="47" idx="3"/>
            <a:endCxn id="51" idx="1"/>
          </p:cNvCxnSpPr>
          <p:nvPr/>
        </p:nvCxnSpPr>
        <p:spPr bwMode="gray">
          <a:xfrm>
            <a:off x="3145542" y="2972449"/>
            <a:ext cx="2075247" cy="4491"/>
          </a:xfrm>
          <a:prstGeom prst="line">
            <a:avLst/>
          </a:prstGeom>
          <a:noFill/>
          <a:ln w="19050" cap="flat" cmpd="sng" algn="ctr">
            <a:solidFill>
              <a:sysClr val="windowText" lastClr="000000"/>
            </a:solidFill>
            <a:prstDash val="solid"/>
          </a:ln>
          <a:effectLst/>
        </p:spPr>
      </p:cxnSp>
      <p:sp>
        <p:nvSpPr>
          <p:cNvPr id="66" name="文本框 65"/>
          <p:cNvSpPr txBox="1"/>
          <p:nvPr/>
        </p:nvSpPr>
        <p:spPr bwMode="gray">
          <a:xfrm>
            <a:off x="707591" y="1427394"/>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1252702" y="3105923"/>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2729516" y="3117643"/>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5235716" y="3200440"/>
            <a:ext cx="387244"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10732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a16="http://schemas.microsoft.com/office/drawing/2014/main" xmlns="" id="{020D7A1D-EFAD-4C8C-B9DE-D0FAD269B77A}"/>
              </a:ext>
            </a:extLst>
          </p:cNvPr>
          <p:cNvSpPr txBox="1"/>
          <p:nvPr/>
        </p:nvSpPr>
        <p:spPr bwMode="gray">
          <a:xfrm>
            <a:off x="392950" y="2449555"/>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4197947" y="2995697"/>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7" name="组合 86"/>
          <p:cNvGrpSpPr/>
          <p:nvPr/>
        </p:nvGrpSpPr>
        <p:grpSpPr bwMode="gray">
          <a:xfrm rot="16200000">
            <a:off x="5308815" y="2524925"/>
            <a:ext cx="246268" cy="320122"/>
            <a:chOff x="10563653" y="2884571"/>
            <a:chExt cx="246268" cy="320122"/>
          </a:xfrm>
        </p:grpSpPr>
        <p:cxnSp>
          <p:nvCxnSpPr>
            <p:cNvPr id="88" name="直接连接符 87"/>
            <p:cNvCxnSpPr/>
            <p:nvPr/>
          </p:nvCxnSpPr>
          <p:spPr bwMode="gray">
            <a:xfrm rot="16200000">
              <a:off x="10649860" y="3044632"/>
              <a:ext cx="320122" cy="0"/>
            </a:xfrm>
            <a:prstGeom prst="line">
              <a:avLst/>
            </a:prstGeom>
            <a:noFill/>
            <a:ln w="19050">
              <a:solidFill>
                <a:schemeClr val="tx1"/>
              </a:solidFill>
            </a:ln>
          </p:spPr>
        </p:cxnSp>
        <p:cxnSp>
          <p:nvCxnSpPr>
            <p:cNvPr id="89" name="直接连接符 88"/>
            <p:cNvCxnSpPr/>
            <p:nvPr/>
          </p:nvCxnSpPr>
          <p:spPr bwMode="gray">
            <a:xfrm rot="16200000">
              <a:off x="10686787" y="2921498"/>
              <a:ext cx="0" cy="246267"/>
            </a:xfrm>
            <a:prstGeom prst="line">
              <a:avLst/>
            </a:prstGeom>
            <a:noFill/>
            <a:ln w="19050">
              <a:solidFill>
                <a:schemeClr val="tx1"/>
              </a:solidFill>
            </a:ln>
          </p:spPr>
        </p:cxnSp>
      </p:grpSp>
      <p:sp>
        <p:nvSpPr>
          <p:cNvPr id="90" name="文本框 89"/>
          <p:cNvSpPr txBox="1"/>
          <p:nvPr/>
        </p:nvSpPr>
        <p:spPr bwMode="gray">
          <a:xfrm>
            <a:off x="4922185" y="2248404"/>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10.4.4.0/24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Box 120">
            <a:extLst>
              <a:ext uri="{FF2B5EF4-FFF2-40B4-BE49-F238E27FC236}">
                <a16:creationId xmlns:a16="http://schemas.microsoft.com/office/drawing/2014/main" xmlns="" id="{020D7A1D-EFAD-4C8C-B9DE-D0FAD269B77A}"/>
              </a:ext>
            </a:extLst>
          </p:cNvPr>
          <p:cNvSpPr txBox="1"/>
          <p:nvPr/>
        </p:nvSpPr>
        <p:spPr bwMode="gray">
          <a:xfrm>
            <a:off x="1182649" y="3277257"/>
            <a:ext cx="527351"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a16="http://schemas.microsoft.com/office/drawing/2014/main" xmlns="" id="{020D7A1D-EFAD-4C8C-B9DE-D0FAD269B77A}"/>
              </a:ext>
            </a:extLst>
          </p:cNvPr>
          <p:cNvSpPr txBox="1"/>
          <p:nvPr/>
        </p:nvSpPr>
        <p:spPr bwMode="gray">
          <a:xfrm>
            <a:off x="2559766" y="3288977"/>
            <a:ext cx="726743" cy="307648"/>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a16="http://schemas.microsoft.com/office/drawing/2014/main" xmlns="" id="{25FFCF9E-B77D-4002-8CAE-8C36C256A152}"/>
              </a:ext>
            </a:extLst>
          </p:cNvPr>
          <p:cNvCxnSpPr>
            <a:cxnSpLocks/>
          </p:cNvCxnSpPr>
          <p:nvPr/>
        </p:nvCxnSpPr>
        <p:spPr bwMode="gray">
          <a:xfrm flipH="1">
            <a:off x="1632646" y="2862403"/>
            <a:ext cx="1115538" cy="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4" name="TextBox 120">
            <a:extLst>
              <a:ext uri="{FF2B5EF4-FFF2-40B4-BE49-F238E27FC236}">
                <a16:creationId xmlns:a16="http://schemas.microsoft.com/office/drawing/2014/main" xmlns="" id="{020D7A1D-EFAD-4C8C-B9DE-D0FAD269B77A}"/>
              </a:ext>
            </a:extLst>
          </p:cNvPr>
          <p:cNvSpPr txBox="1"/>
          <p:nvPr/>
        </p:nvSpPr>
        <p:spPr bwMode="gray">
          <a:xfrm rot="3244792">
            <a:off x="909954" y="2171160"/>
            <a:ext cx="1044510"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435101" y="1767670"/>
            <a:ext cx="4743123" cy="1631216"/>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 </a:t>
            </a:r>
            <a:r>
              <a:rPr lang="en-US" sz="1399"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router-id 10.0.3.3</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as-number 100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10.0.2.2 connect-interface LoopBack0</a:t>
            </a:r>
          </a:p>
          <a:p>
            <a:pPr fontAlgn="ctr">
              <a:lnSpc>
                <a:spcPts val="2399"/>
              </a:lnSpc>
            </a:pP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 </a:t>
            </a: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peer 10.0.34.4 as-number 200</a:t>
            </a:r>
            <a:endParaRPr 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969620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400670"/>
          </a:xfrm>
        </p:spPr>
        <p:txBody>
          <a:bodyPr/>
          <a:lstStyle/>
          <a:p>
            <a:pPr marL="0" indent="0">
              <a:buNone/>
            </a:pPr>
            <a:r>
              <a:rPr lang="en-US" altLang="zh-CN" sz="1800" dirty="0" smtClean="0">
                <a:sym typeface="Huawei Sans" panose="020C0503030203020204" pitchFamily="34" charset="0"/>
              </a:rPr>
              <a:t>Check the BGP route 10.4.4.0/24 on R3 and R1.</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Configuration Example (3)</a:t>
            </a:r>
            <a:endParaRPr lang="en-US" altLang="zh-CN" dirty="0">
              <a:sym typeface="Huawei Sans" panose="020C0503030203020204" pitchFamily="34" charset="0"/>
            </a:endParaRPr>
          </a:p>
        </p:txBody>
      </p:sp>
      <p:sp>
        <p:nvSpPr>
          <p:cNvPr id="7" name="文本框 6"/>
          <p:cNvSpPr txBox="1"/>
          <p:nvPr/>
        </p:nvSpPr>
        <p:spPr bwMode="gray">
          <a:xfrm>
            <a:off x="568140" y="1643123"/>
            <a:ext cx="5527860" cy="4401205"/>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[R3-bgp]display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10.4.4.0 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local router ID :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Paths:   1 available, 1 best, 1 select</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10.4.4.0/24: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From: 10.0.34.4 (10.0.4.4)</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00h04m36s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Direct Out-interface: GigabitEthernet0/0/1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10.0.34.4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200, origin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external, best, select, active, pre 255</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Advertised to such 1 peers:</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10.0.2.2</a:t>
            </a: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文本框 7"/>
          <p:cNvSpPr txBox="1"/>
          <p:nvPr/>
        </p:nvSpPr>
        <p:spPr bwMode="gray">
          <a:xfrm>
            <a:off x="6157026" y="1643123"/>
            <a:ext cx="5527860" cy="4708981"/>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routing-table 10.4.4.0 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10.4.4.0/24: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From: 10.0.2.2 (10.0.2.2)         #The route is originated from R2.</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Route Duration: 00h00m19s  </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GigabitEthernet0/0/0</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Original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10.0.34.4    # The next-hop address remains unchanged.</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AS-path 200, origin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MED 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valid, internal, best, select, active, pre 255, IGP cost 3</a:t>
            </a: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Originator:  10.0.3.3               #The route is originated from 10.0.3.3.</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Cluster list: 10.0.2.2               #</a:t>
            </a:r>
            <a:r>
              <a:rPr lang="en-US" sz="1200" b="1"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Cluster_ID</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is the router ID of R2.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87864929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ym typeface="Huawei Sans" panose="020C0503030203020204" pitchFamily="34" charset="0"/>
              </a:rPr>
              <a:t>(Single) What is the type of the </a:t>
            </a:r>
            <a:r>
              <a:rPr lang="en-US" dirty="0" err="1" smtClean="0">
                <a:sym typeface="Huawei Sans" panose="020C0503030203020204" pitchFamily="34" charset="0"/>
              </a:rPr>
              <a:t>AS_Path</a:t>
            </a:r>
            <a:r>
              <a:rPr lang="en-US" dirty="0" smtClean="0">
                <a:sym typeface="Huawei Sans" panose="020C0503030203020204" pitchFamily="34" charset="0"/>
              </a:rPr>
              <a:t> attribute? (     )</a:t>
            </a:r>
            <a:endParaRPr lang="en-US" altLang="zh-CN" dirty="0" smtClean="0">
              <a:sym typeface="Huawei Sans" panose="020C0503030203020204" pitchFamily="34" charset="0"/>
            </a:endParaRPr>
          </a:p>
          <a:p>
            <a:pPr lvl="1"/>
            <a:r>
              <a:rPr lang="en-US" dirty="0" smtClean="0">
                <a:sym typeface="Huawei Sans" panose="020C0503030203020204" pitchFamily="34" charset="0"/>
              </a:rPr>
              <a:t>Optional transitive</a:t>
            </a:r>
            <a:endParaRPr lang="en-US" altLang="zh-CN" dirty="0" smtClean="0">
              <a:sym typeface="Huawei Sans" panose="020C0503030203020204" pitchFamily="34" charset="0"/>
            </a:endParaRPr>
          </a:p>
          <a:p>
            <a:pPr lvl="1"/>
            <a:r>
              <a:rPr lang="en-US" dirty="0" smtClean="0">
                <a:sym typeface="Huawei Sans" panose="020C0503030203020204" pitchFamily="34" charset="0"/>
              </a:rPr>
              <a:t>Optional non-transitive</a:t>
            </a:r>
            <a:endParaRPr lang="en-US" altLang="zh-CN" dirty="0" smtClean="0">
              <a:sym typeface="Huawei Sans" panose="020C0503030203020204" pitchFamily="34" charset="0"/>
            </a:endParaRPr>
          </a:p>
          <a:p>
            <a:pPr lvl="1"/>
            <a:r>
              <a:rPr lang="en-US" dirty="0" smtClean="0">
                <a:sym typeface="Huawei Sans" panose="020C0503030203020204" pitchFamily="34" charset="0"/>
              </a:rPr>
              <a:t>Well-known mandatory</a:t>
            </a:r>
            <a:endParaRPr lang="en-US" altLang="zh-CN" dirty="0" smtClean="0">
              <a:sym typeface="Huawei Sans" panose="020C0503030203020204" pitchFamily="34" charset="0"/>
            </a:endParaRPr>
          </a:p>
          <a:p>
            <a:pPr lvl="1"/>
            <a:r>
              <a:rPr lang="en-US" dirty="0" smtClean="0">
                <a:sym typeface="Huawei Sans" panose="020C0503030203020204" pitchFamily="34" charset="0"/>
              </a:rPr>
              <a:t>Well-known discretionary</a:t>
            </a:r>
            <a:endParaRPr lang="en-US" altLang="zh-CN" dirty="0" smtClean="0">
              <a:sym typeface="Huawei Sans" panose="020C0503030203020204" pitchFamily="34" charset="0"/>
            </a:endParaRPr>
          </a:p>
          <a:p>
            <a:r>
              <a:rPr lang="en-US" dirty="0" smtClean="0">
                <a:sym typeface="Huawei Sans" panose="020C0503030203020204" pitchFamily="34" charset="0"/>
              </a:rPr>
              <a:t>(Essay) What is the function of MED? Can the MED be transmitted across ASs?</a:t>
            </a:r>
            <a:endParaRPr lang="en-US" altLang="zh-CN" dirty="0" smtClean="0">
              <a:sym typeface="Huawei Sans" panose="020C0503030203020204" pitchFamily="34" charset="0"/>
            </a:endParaRPr>
          </a:p>
          <a:p>
            <a:r>
              <a:rPr lang="en-US" dirty="0" smtClean="0">
                <a:sym typeface="Huawei Sans" panose="020C0503030203020204" pitchFamily="34" charset="0"/>
              </a:rPr>
              <a:t>(Essay) Which path attributes are used by an RR to prevent routing loops?</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1068473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dirty="0" smtClean="0">
                <a:sym typeface="Huawei Sans" panose="020C0503030203020204" pitchFamily="34" charset="0"/>
              </a:rPr>
              <a:t>BGP carries various path attributes when advertising routes. These attributes describe route characteristics and affect BGP route selection in some scenarios.</a:t>
            </a:r>
            <a:endParaRPr lang="en-US" altLang="zh-CN" dirty="0" smtClean="0">
              <a:sym typeface="Huawei Sans" panose="020C0503030203020204" pitchFamily="34" charset="0"/>
            </a:endParaRPr>
          </a:p>
          <a:p>
            <a:r>
              <a:rPr lang="en-US" dirty="0" smtClean="0">
                <a:sym typeface="Huawei Sans" panose="020C0503030203020204" pitchFamily="34" charset="0"/>
              </a:rPr>
              <a:t>BGP path attributes are classified into well-known and optional attributes. All BGP routers must identify well-known attribute. Optional attributes do not need to be identified by all BGP routers.</a:t>
            </a:r>
            <a:endParaRPr lang="en-US" altLang="zh-CN" dirty="0" smtClean="0">
              <a:sym typeface="Huawei Sans" panose="020C0503030203020204" pitchFamily="34" charset="0"/>
            </a:endParaRPr>
          </a:p>
          <a:p>
            <a:r>
              <a:rPr lang="en-US" dirty="0" smtClean="0">
                <a:sym typeface="Huawei Sans" panose="020C0503030203020204" pitchFamily="34" charset="0"/>
              </a:rPr>
              <a:t>To solve the problem of IBGP split horizon, you can use full-mesh IBGP connections. However, a large number of IBGP peer relationships need to be maintained. You can deploy RRs to reduce the number of IBGP peer relationships.</a:t>
            </a:r>
          </a:p>
          <a:p>
            <a:r>
              <a:rPr lang="en-US" dirty="0" smtClean="0">
                <a:sym typeface="Huawei Sans" panose="020C0503030203020204" pitchFamily="34" charset="0"/>
              </a:rPr>
              <a:t>To prevent routing loops during </a:t>
            </a:r>
            <a:r>
              <a:rPr lang="en-US" dirty="0">
                <a:sym typeface="Huawei Sans" panose="020C0503030203020204" pitchFamily="34" charset="0"/>
              </a:rPr>
              <a:t>RR deployment , </a:t>
            </a:r>
            <a:r>
              <a:rPr lang="en-US" dirty="0" smtClean="0">
                <a:sym typeface="Huawei Sans" panose="020C0503030203020204" pitchFamily="34" charset="0"/>
              </a:rPr>
              <a:t>BGP adds two path attributes: </a:t>
            </a:r>
            <a:r>
              <a:rPr lang="en-US" dirty="0" err="1" smtClean="0">
                <a:sym typeface="Huawei Sans" panose="020C0503030203020204" pitchFamily="34" charset="0"/>
              </a:rPr>
              <a:t>Originator_ID</a:t>
            </a:r>
            <a:r>
              <a:rPr lang="en-US" dirty="0" smtClean="0">
                <a:sym typeface="Huawei Sans" panose="020C0503030203020204" pitchFamily="34" charset="0"/>
              </a:rPr>
              <a:t> and </a:t>
            </a:r>
            <a:r>
              <a:rPr lang="en-US" dirty="0" err="1" smtClean="0">
                <a:sym typeface="Huawei Sans" panose="020C0503030203020204" pitchFamily="34" charset="0"/>
              </a:rPr>
              <a:t>Cluster_ID</a:t>
            </a:r>
            <a:r>
              <a:rPr lang="en-US" dirty="0" smtClean="0">
                <a:sym typeface="Huawei Sans" panose="020C0503030203020204" pitchFamily="34" charset="0"/>
              </a:rPr>
              <a:t>.</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6441905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399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4281198"/>
            <a:ext cx="11306175" cy="2100551"/>
          </a:xfrm>
        </p:spPr>
        <p:txBody>
          <a:bodyPr/>
          <a:lstStyle/>
          <a:p>
            <a:r>
              <a:rPr lang="en-US" altLang="zh-CN" sz="2000" dirty="0" smtClean="0">
                <a:sym typeface="Huawei Sans" panose="020C0503030203020204" pitchFamily="34" charset="0"/>
              </a:rPr>
              <a:t>Each BGP route has multiple path attributes.</a:t>
            </a:r>
          </a:p>
          <a:p>
            <a:r>
              <a:rPr lang="en-US" altLang="zh-CN" sz="2000" dirty="0" smtClean="0">
                <a:sym typeface="Huawei Sans" panose="020C0503030203020204" pitchFamily="34" charset="0"/>
              </a:rPr>
              <a:t>When a router advertises a BGP route to its peer, it also advertises the path attributes carried in the route.</a:t>
            </a:r>
          </a:p>
          <a:p>
            <a:r>
              <a:rPr lang="en-US" altLang="zh-CN" sz="2000" dirty="0" smtClean="0">
                <a:sym typeface="Huawei Sans" panose="020C0503030203020204" pitchFamily="34" charset="0"/>
              </a:rPr>
              <a:t>BGP path attributes affect route selection.</a:t>
            </a:r>
          </a:p>
          <a:p>
            <a:endParaRPr lang="zh-CN" altLang="en-US"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Path Attributes</a:t>
            </a:r>
            <a:endParaRPr lang="en-US" altLang="zh-CN" dirty="0">
              <a:sym typeface="Huawei Sans" panose="020C0503030203020204" pitchFamily="34" charset="0"/>
            </a:endParaRPr>
          </a:p>
        </p:txBody>
      </p:sp>
      <p:cxnSp>
        <p:nvCxnSpPr>
          <p:cNvPr id="18" name="直接箭头连接符 17"/>
          <p:cNvCxnSpPr/>
          <p:nvPr/>
        </p:nvCxnSpPr>
        <p:spPr bwMode="gray">
          <a:xfrm>
            <a:off x="5178068" y="2495059"/>
            <a:ext cx="1174903" cy="0"/>
          </a:xfrm>
          <a:prstGeom prst="straightConnector1">
            <a:avLst/>
          </a:prstGeom>
          <a:solidFill>
            <a:schemeClr val="accent1"/>
          </a:solidFill>
          <a:ln w="28575" cap="flat" cmpd="sng" algn="ctr">
            <a:solidFill>
              <a:srgbClr val="FFC000"/>
            </a:solidFill>
            <a:prstDash val="solid"/>
            <a:round/>
            <a:headEnd type="none" w="med" len="med"/>
            <a:tailEnd type="triangle" w="med" len="med"/>
          </a:ln>
          <a:effectLst/>
        </p:spPr>
      </p:cxnSp>
      <p:graphicFrame>
        <p:nvGraphicFramePr>
          <p:cNvPr id="37" name="表格 36">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367387900"/>
              </p:ext>
            </p:extLst>
          </p:nvPr>
        </p:nvGraphicFramePr>
        <p:xfrm>
          <a:off x="4715492" y="2889924"/>
          <a:ext cx="2140737" cy="1231302"/>
        </p:xfrm>
        <a:graphic>
          <a:graphicData uri="http://schemas.openxmlformats.org/drawingml/2006/table">
            <a:tbl>
              <a:tblPr/>
              <a:tblGrid>
                <a:gridCol w="2140737">
                  <a:extLst>
                    <a:ext uri="{9D8B030D-6E8A-4147-A177-3AD203B41FA5}">
                      <a16:colId xmlns:a16="http://schemas.microsoft.com/office/drawing/2014/main" xmlns="" val="20000"/>
                    </a:ext>
                  </a:extLst>
                </a:gridCol>
              </a:tblGrid>
              <a:tr h="301046">
                <a:tc>
                  <a:txBody>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58806002"/>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Origin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AS_PATH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1591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Path Attribute: </a:t>
                      </a:r>
                      <a:r>
                        <a:rPr lang="en-US" sz="12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Local_Pref</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38" name="任意多边形 37"/>
          <p:cNvSpPr/>
          <p:nvPr/>
        </p:nvSpPr>
        <p:spPr bwMode="gray">
          <a:xfrm>
            <a:off x="4758807" y="2604334"/>
            <a:ext cx="2056645"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a16="http://schemas.microsoft.com/office/drawing/2014/main" xmlns="" id="{020D7A1D-EFAD-4C8C-B9DE-D0FAD269B77A}"/>
              </a:ext>
            </a:extLst>
          </p:cNvPr>
          <p:cNvSpPr txBox="1"/>
          <p:nvPr/>
        </p:nvSpPr>
        <p:spPr bwMode="gray">
          <a:xfrm>
            <a:off x="3028580" y="214088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341091" y="2106282"/>
            <a:ext cx="527350" cy="431467"/>
          </a:xfrm>
          <a:prstGeom prst="rect">
            <a:avLst/>
          </a:prstGeom>
          <a:noFill/>
        </p:spPr>
      </p:pic>
      <p:sp>
        <p:nvSpPr>
          <p:cNvPr id="36" name="TextBox 120">
            <a:extLst>
              <a:ext uri="{FF2B5EF4-FFF2-40B4-BE49-F238E27FC236}">
                <a16:creationId xmlns:a16="http://schemas.microsoft.com/office/drawing/2014/main" xmlns="" id="{020D7A1D-EFAD-4C8C-B9DE-D0FAD269B77A}"/>
              </a:ext>
            </a:extLst>
          </p:cNvPr>
          <p:cNvSpPr txBox="1"/>
          <p:nvPr/>
        </p:nvSpPr>
        <p:spPr bwMode="gray">
          <a:xfrm>
            <a:off x="7847238" y="214088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a:extLst>
              <a:ext uri="{FF2B5EF4-FFF2-40B4-BE49-F238E27FC236}">
                <a16:creationId xmlns:a16="http://schemas.microsoft.com/office/drawing/2014/main" xmlns="" id="{25FFCF9E-B77D-4002-8CAE-8C36C256A152}"/>
              </a:ext>
            </a:extLst>
          </p:cNvPr>
          <p:cNvCxnSpPr>
            <a:cxnSpLocks/>
            <a:stCxn id="35" idx="1"/>
            <a:endCxn id="40" idx="3"/>
          </p:cNvCxnSpPr>
          <p:nvPr/>
        </p:nvCxnSpPr>
        <p:spPr bwMode="gray">
          <a:xfrm flipH="1">
            <a:off x="4317004" y="2322016"/>
            <a:ext cx="3024087" cy="0"/>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pic>
        <p:nvPicPr>
          <p:cNvPr id="4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789654" y="2106282"/>
            <a:ext cx="527350" cy="431467"/>
          </a:xfrm>
          <a:prstGeom prst="rect">
            <a:avLst/>
          </a:prstGeom>
          <a:noFill/>
        </p:spPr>
      </p:pic>
      <p:sp>
        <p:nvSpPr>
          <p:cNvPr id="41" name="矩形 40">
            <a:extLst>
              <a:ext uri="{FF2B5EF4-FFF2-40B4-BE49-F238E27FC236}">
                <a16:creationId xmlns:a16="http://schemas.microsoft.com/office/drawing/2014/main" xmlns="" id="{63EC1A45-DE44-4732-A300-8A63DEFB1977}"/>
              </a:ext>
            </a:extLst>
          </p:cNvPr>
          <p:cNvSpPr/>
          <p:nvPr/>
        </p:nvSpPr>
        <p:spPr bwMode="gray">
          <a:xfrm>
            <a:off x="3028580" y="2038935"/>
            <a:ext cx="145974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a:extLst>
              <a:ext uri="{FF2B5EF4-FFF2-40B4-BE49-F238E27FC236}">
                <a16:creationId xmlns:a16="http://schemas.microsoft.com/office/drawing/2014/main" xmlns="" id="{63EC1A45-DE44-4732-A300-8A63DEFB1977}"/>
              </a:ext>
            </a:extLst>
          </p:cNvPr>
          <p:cNvSpPr/>
          <p:nvPr/>
        </p:nvSpPr>
        <p:spPr bwMode="gray">
          <a:xfrm>
            <a:off x="7085921" y="2038935"/>
            <a:ext cx="1478529"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020D7A1D-EFAD-4C8C-B9DE-D0FAD269B77A}"/>
              </a:ext>
            </a:extLst>
          </p:cNvPr>
          <p:cNvSpPr txBox="1"/>
          <p:nvPr/>
        </p:nvSpPr>
        <p:spPr bwMode="gray">
          <a:xfrm>
            <a:off x="3367072" y="1732042"/>
            <a:ext cx="1259390" cy="307657"/>
          </a:xfrm>
          <a:prstGeom prst="rect">
            <a:avLst/>
          </a:prstGeom>
          <a:noFill/>
          <a:ln>
            <a:noFill/>
          </a:ln>
        </p:spPr>
        <p:txBody>
          <a:bodyPr wrap="squar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a16="http://schemas.microsoft.com/office/drawing/2014/main" xmlns="" id="{020D7A1D-EFAD-4C8C-B9DE-D0FAD269B77A}"/>
              </a:ext>
            </a:extLst>
          </p:cNvPr>
          <p:cNvSpPr txBox="1"/>
          <p:nvPr/>
        </p:nvSpPr>
        <p:spPr bwMode="gray">
          <a:xfrm>
            <a:off x="6994001" y="1732042"/>
            <a:ext cx="1259390" cy="307657"/>
          </a:xfrm>
          <a:prstGeom prst="rect">
            <a:avLst/>
          </a:prstGeom>
          <a:noFill/>
          <a:ln>
            <a:noFill/>
          </a:ln>
        </p:spPr>
        <p:txBody>
          <a:bodyPr wrap="squar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bwMode="gray">
          <a:xfrm flipH="1">
            <a:off x="2224921" y="342810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2" name="文本框 51"/>
          <p:cNvSpPr txBox="1"/>
          <p:nvPr/>
        </p:nvSpPr>
        <p:spPr bwMode="gray">
          <a:xfrm>
            <a:off x="2635832" y="3274213"/>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11075303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梯形 38"/>
          <p:cNvSpPr/>
          <p:nvPr/>
        </p:nvSpPr>
        <p:spPr bwMode="gray">
          <a:xfrm>
            <a:off x="6252439" y="2750170"/>
            <a:ext cx="5185528"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Path Attribute Classification</a:t>
            </a:r>
            <a:endParaRPr lang="en-US" altLang="zh-CN" dirty="0">
              <a:sym typeface="Huawei Sans" panose="020C0503030203020204" pitchFamily="34" charset="0"/>
            </a:endParaRPr>
          </a:p>
        </p:txBody>
      </p:sp>
      <p:sp>
        <p:nvSpPr>
          <p:cNvPr id="336"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6730011" y="1599521"/>
            <a:ext cx="158960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9336528" y="1599521"/>
            <a:ext cx="161936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Optional </a:t>
            </a:r>
          </a:p>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non-transitive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矩形: 圆角 26">
            <a:extLst>
              <a:ext uri="{FF2B5EF4-FFF2-40B4-BE49-F238E27FC236}">
                <a16:creationId xmlns:a16="http://schemas.microsoft.com/office/drawing/2014/main" xmlns="" id="{CDFFDDAC-2C24-493B-9451-7DBEF959DDAD}"/>
              </a:ext>
            </a:extLst>
          </p:cNvPr>
          <p:cNvSpPr/>
          <p:nvPr/>
        </p:nvSpPr>
        <p:spPr>
          <a:xfrm>
            <a:off x="627322" y="3737034"/>
            <a:ext cx="5468678" cy="236893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Well-known attributes can be identified by all BGP routers.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Well-known attributes are classified into the following types: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Well-known mandatory: It must be included in each Update message.</a:t>
            </a: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 It may be included in some Update messages.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圆角 26">
            <a:extLst>
              <a:ext uri="{FF2B5EF4-FFF2-40B4-BE49-F238E27FC236}">
                <a16:creationId xmlns:a16="http://schemas.microsoft.com/office/drawing/2014/main" xmlns="" id="{CDFFDDAC-2C24-493B-9451-7DBEF959DDAD}"/>
              </a:ext>
            </a:extLst>
          </p:cNvPr>
          <p:cNvSpPr/>
          <p:nvPr/>
        </p:nvSpPr>
        <p:spPr>
          <a:xfrm>
            <a:off x="6132514" y="3737034"/>
            <a:ext cx="5637728" cy="25879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Not all optional attributes need to be identified by BGP routers.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02279" indent="-302279" defTabSz="914034" fontAlgn="ctr">
              <a:lnSpc>
                <a:spcPct val="140000"/>
              </a:lnSpc>
              <a:spcBef>
                <a:spcPts val="792"/>
              </a:spcBef>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Optional attributes are classified into the following types:</a:t>
            </a:r>
            <a:endParaRPr lang="en-US" altLang="zh-CN" sz="14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 A BGP device may not identify this type of attribute but still accepts and advertises them to peers.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4950" defTabSz="914034" fontAlgn="ctr">
              <a:lnSpc>
                <a:spcPct val="140000"/>
              </a:lnSpc>
              <a:spcBef>
                <a:spcPts val="720"/>
              </a:spcBef>
              <a:buFont typeface="Huawei Sans" panose="020C0503030203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 A BGP device may not identify this type of attribute, in which case it ignores them without advertising them to peers.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梯形 37"/>
          <p:cNvSpPr/>
          <p:nvPr/>
        </p:nvSpPr>
        <p:spPr bwMode="gray">
          <a:xfrm>
            <a:off x="742661" y="2750170"/>
            <a:ext cx="5185528"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1159497" y="1599521"/>
            <a:ext cx="1619367" cy="351343"/>
          </a:xfrm>
          <a:prstGeom prst="rect">
            <a:avLst/>
          </a:prstGeom>
        </p:spPr>
        <p:txBody>
          <a:bodyPr wrap="square" lIns="91404" tIns="45702" rIns="91404" bIns="45702" anchor="ctr" anchorCtr="0">
            <a:noAutofit/>
          </a:bodyPr>
          <a:lstStyle/>
          <a:p>
            <a:pPr algn="ct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3886958" y="1599521"/>
            <a:ext cx="1619368" cy="351343"/>
          </a:xfrm>
          <a:prstGeom prst="rect">
            <a:avLst/>
          </a:prstGeom>
        </p:spPr>
        <p:txBody>
          <a:bodyPr wrap="square" lIns="91404" tIns="45702" rIns="91404" bIns="45702" anchor="ctr" anchorCtr="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îSľï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2AF8315-1BBA-463C-96BF-4DBE626EE700}"/>
              </a:ext>
            </a:extLst>
          </p:cNvPr>
          <p:cNvSpPr/>
          <p:nvPr/>
        </p:nvSpPr>
        <p:spPr bwMode="gray">
          <a:xfrm>
            <a:off x="1159497"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
            </a: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AS_Path</a:t>
            </a:r>
            <a:endParaRPr 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Next_hop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îSľï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2AF8315-1BBA-463C-96BF-4DBE626EE700}"/>
              </a:ext>
            </a:extLst>
          </p:cNvPr>
          <p:cNvSpPr/>
          <p:nvPr/>
        </p:nvSpPr>
        <p:spPr bwMode="gray">
          <a:xfrm>
            <a:off x="3929842"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Local_Preference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50000"/>
              </a:lnSpc>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Atomic_aggregate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îSľï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2AF8315-1BBA-463C-96BF-4DBE626EE700}"/>
              </a:ext>
            </a:extLst>
          </p:cNvPr>
          <p:cNvSpPr/>
          <p:nvPr/>
        </p:nvSpPr>
        <p:spPr bwMode="gray">
          <a:xfrm>
            <a:off x="6670427"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Aggregator</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Community</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îSľï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2AF8315-1BBA-463C-96BF-4DBE626EE700}"/>
              </a:ext>
            </a:extLst>
          </p:cNvPr>
          <p:cNvSpPr/>
          <p:nvPr/>
        </p:nvSpPr>
        <p:spPr bwMode="gray">
          <a:xfrm>
            <a:off x="9336528" y="2024543"/>
            <a:ext cx="1619368" cy="109690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MED</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Cluster-List</a:t>
            </a:r>
          </a:p>
          <a:p>
            <a:pPr algn="ctr" fontAlgn="ctr">
              <a:lnSpc>
                <a:spcPct val="15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Originator-ID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2416929" y="3065433"/>
            <a:ext cx="1619367" cy="351343"/>
          </a:xfrm>
          <a:prstGeom prst="rect">
            <a:avLst/>
          </a:prstGeom>
        </p:spPr>
        <p:txBody>
          <a:bodyPr wrap="square" lIns="91404" tIns="45702" rIns="91404" bIns="45702" anchor="ctr" anchorCtr="1">
            <a:normAutofit/>
          </a:bodyPr>
          <a:lstStyle/>
          <a:p>
            <a:pPr algn="ct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Well-known</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íṡļíd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24FEFA5C-0DCE-4A61-AFD9-6F34BE6E5723}"/>
              </a:ext>
            </a:extLst>
          </p:cNvPr>
          <p:cNvSpPr/>
          <p:nvPr/>
        </p:nvSpPr>
        <p:spPr bwMode="gray">
          <a:xfrm>
            <a:off x="8018358" y="3065433"/>
            <a:ext cx="1589608" cy="351343"/>
          </a:xfrm>
          <a:prstGeom prst="rect">
            <a:avLst/>
          </a:prstGeom>
        </p:spPr>
        <p:txBody>
          <a:bodyPr wrap="square" lIns="91404" tIns="45702" rIns="91404" bIns="45702" anchor="ctr" anchorCtr="1">
            <a:normAutofit/>
          </a:bodyPr>
          <a:lstStyle/>
          <a:p>
            <a:pPr algn="ctr" fontAlgn="ct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Optional</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74660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Example of BGP Update Messages</a:t>
            </a:r>
            <a:endParaRPr lang="en-US" altLang="zh-CN" dirty="0">
              <a:sym typeface="Huawei Sans" panose="020C0503030203020204" pitchFamily="34" charset="0"/>
            </a:endParaRPr>
          </a:p>
        </p:txBody>
      </p:sp>
      <p:sp>
        <p:nvSpPr>
          <p:cNvPr id="5" name="矩形 4"/>
          <p:cNvSpPr/>
          <p:nvPr/>
        </p:nvSpPr>
        <p:spPr bwMode="gray">
          <a:xfrm>
            <a:off x="1326180" y="1587792"/>
            <a:ext cx="5667154" cy="4205575"/>
          </a:xfrm>
          <a:prstGeom prst="rect">
            <a:avLst/>
          </a:prstGeom>
          <a:solidFill>
            <a:srgbClr val="F4FBFE"/>
          </a:solidFill>
          <a:ln>
            <a:solidFill>
              <a:srgbClr val="99DFF9"/>
            </a:solidFill>
          </a:ln>
        </p:spPr>
        <p:txBody>
          <a:bodyPr wrap="square">
            <a:spAutoFit/>
          </a:bodyPr>
          <a:lstStyle/>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Border Gateway Protocol - UPDATE Message</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Marker: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ffffffffffffffffffffffffffffffff</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Length: 53</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Type: UPDATE Message (2)</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Withdrawn Routes Length: 0</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Total Path Attribute Length: 28</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attributes</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ORIGIN: IGP</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AS_PATH: 65536 1 2 3 </a:t>
            </a:r>
          </a:p>
          <a:p>
            <a:pPr fontAlgn="ctr">
              <a:lnSpc>
                <a:spcPct val="120000"/>
              </a:lnSpc>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Path Attribute - NEXT_HOP: 172.16.1.1 </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Network Layer Reachability Information (NLRI)</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30.0.0.0/8</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NLRI prefix length: 8</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NLRI prefix: 30.0.0.0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Left Brace 3"/>
          <p:cNvSpPr/>
          <p:nvPr/>
        </p:nvSpPr>
        <p:spPr bwMode="gray">
          <a:xfrm flipH="1">
            <a:off x="7110645" y="3314637"/>
            <a:ext cx="234622" cy="1278743"/>
          </a:xfrm>
          <a:prstGeom prst="leftBrace">
            <a:avLst/>
          </a:prstGeom>
          <a:noFill/>
          <a:ln w="19050" cap="flat" cmpd="sng" algn="ctr">
            <a:solidFill>
              <a:srgbClr val="99DFF9"/>
            </a:solidFill>
            <a:prstDash val="solid"/>
            <a:round/>
            <a:headEnd type="none" w="med" len="med"/>
            <a:tailEnd type="none" w="med" len="med"/>
          </a:ln>
          <a:effectLst/>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7385304" y="3777531"/>
            <a:ext cx="4015338"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Path attribute in a BGP Update message</a:t>
            </a:r>
            <a:endParaRPr lang="en-US" altLang="zh-CN" sz="16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Tree>
    <p:extLst>
      <p:ext uri="{BB962C8B-B14F-4D97-AF65-F5344CB8AC3E}">
        <p14:creationId xmlns:p14="http://schemas.microsoft.com/office/powerpoint/2010/main" val="9372993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a:xfrm>
            <a:off x="451877" y="4051471"/>
            <a:ext cx="11306175" cy="2330278"/>
          </a:xfrm>
        </p:spPr>
        <p:txBody>
          <a:bodyPr/>
          <a:lstStyle/>
          <a:p>
            <a:pPr fontAlgn="ctr"/>
            <a:r>
              <a:rPr lang="en-US" altLang="zh-CN" sz="1600" smtClean="0">
                <a:sym typeface="Huawei Sans" panose="020C0503030203020204" pitchFamily="34" charset="0"/>
              </a:rPr>
              <a:t>This attribute is a well-known mandatory attribute. It is a list of AS numbers that the route to the destination network passes through.</a:t>
            </a:r>
          </a:p>
          <a:p>
            <a:pPr fontAlgn="ctr"/>
            <a:r>
              <a:rPr lang="en-US" altLang="zh-CN" sz="1600" smtClean="0">
                <a:sym typeface="Huawei Sans" panose="020C0503030203020204" pitchFamily="34" charset="0"/>
              </a:rPr>
              <a:t>Function: Ensures that routes are transmitted between EBGP peers without loops. In addition, it is one of the attributes used for route selection.</a:t>
            </a:r>
          </a:p>
          <a:p>
            <a:pPr fontAlgn="ctr"/>
            <a:r>
              <a:rPr lang="en-US" altLang="zh-CN" sz="1600" smtClean="0">
                <a:sym typeface="Huawei Sans" panose="020C0503030203020204" pitchFamily="34" charset="0"/>
              </a:rPr>
              <a:t>When a route is advertised to an EBGP peer, the router adds the local AS number to the AS_Path of the route. When a route is advertised to an IBGP peer, the AS_Path remains unchanged.</a:t>
            </a:r>
          </a:p>
          <a:p>
            <a:endParaRPr lang="zh-CN" altLang="en-US" sz="1600" dirty="0"/>
          </a:p>
        </p:txBody>
      </p:sp>
      <p:sp>
        <p:nvSpPr>
          <p:cNvPr id="2" name="标题 1"/>
          <p:cNvSpPr>
            <a:spLocks noGrp="1"/>
          </p:cNvSpPr>
          <p:nvPr>
            <p:ph type="title"/>
          </p:nvPr>
        </p:nvSpPr>
        <p:spPr/>
        <p:txBody>
          <a:bodyPr/>
          <a:lstStyle/>
          <a:p>
            <a:r>
              <a:rPr lang="en-US" smtClean="0">
                <a:sym typeface="Huawei Sans" panose="020C0503030203020204" pitchFamily="34" charset="0"/>
              </a:rPr>
              <a:t>AS_Path</a:t>
            </a:r>
            <a:endParaRPr lang="en-US" altLang="zh-CN" dirty="0">
              <a:sym typeface="Huawei Sans" panose="020C0503030203020204" pitchFamily="34" charset="0"/>
            </a:endParaRPr>
          </a:p>
        </p:txBody>
      </p:sp>
      <p:sp>
        <p:nvSpPr>
          <p:cNvPr id="5" name="TextBox 120">
            <a:extLst>
              <a:ext uri="{FF2B5EF4-FFF2-40B4-BE49-F238E27FC236}">
                <a16:creationId xmlns:a16="http://schemas.microsoft.com/office/drawing/2014/main" xmlns="" id="{020D7A1D-EFAD-4C8C-B9DE-D0FAD269B77A}"/>
              </a:ext>
            </a:extLst>
          </p:cNvPr>
          <p:cNvSpPr txBox="1"/>
          <p:nvPr/>
        </p:nvSpPr>
        <p:spPr bwMode="gray">
          <a:xfrm>
            <a:off x="8620606"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300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xmlns="" id="{63EC1A45-DE44-4732-A300-8A63DEFB1977}"/>
              </a:ext>
            </a:extLst>
          </p:cNvPr>
          <p:cNvSpPr/>
          <p:nvPr/>
        </p:nvSpPr>
        <p:spPr bwMode="gray">
          <a:xfrm>
            <a:off x="8596866" y="1793116"/>
            <a:ext cx="1322948" cy="945699"/>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xmlns="" id="{020D7A1D-EFAD-4C8C-B9DE-D0FAD269B77A}"/>
              </a:ext>
            </a:extLst>
          </p:cNvPr>
          <p:cNvSpPr txBox="1"/>
          <p:nvPr/>
        </p:nvSpPr>
        <p:spPr bwMode="gray">
          <a:xfrm>
            <a:off x="5576005"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707605" y="2064772"/>
            <a:ext cx="527350" cy="431467"/>
          </a:xfrm>
          <a:prstGeom prst="rect">
            <a:avLst/>
          </a:prstGeom>
          <a:noFill/>
        </p:spPr>
      </p:pic>
      <p:cxnSp>
        <p:nvCxnSpPr>
          <p:cNvPr id="9" name="直接连接符 8">
            <a:extLst>
              <a:ext uri="{FF2B5EF4-FFF2-40B4-BE49-F238E27FC236}">
                <a16:creationId xmlns:a16="http://schemas.microsoft.com/office/drawing/2014/main" xmlns="" id="{94275FFE-3BE6-4C12-8737-FDFE3456C4A2}"/>
              </a:ext>
            </a:extLst>
          </p:cNvPr>
          <p:cNvCxnSpPr>
            <a:stCxn id="11" idx="1"/>
            <a:endCxn id="8" idx="3"/>
          </p:cNvCxnSpPr>
          <p:nvPr/>
        </p:nvCxnSpPr>
        <p:spPr bwMode="gray">
          <a:xfrm flipH="1">
            <a:off x="6234955" y="2280506"/>
            <a:ext cx="2459599" cy="0"/>
          </a:xfrm>
          <a:prstGeom prst="line">
            <a:avLst/>
          </a:prstGeom>
          <a:noFill/>
          <a:ln w="19050" cap="flat" cmpd="sng" algn="ctr">
            <a:solidFill>
              <a:schemeClr val="bg1">
                <a:lumMod val="50000"/>
              </a:schemeClr>
            </a:solidFill>
            <a:prstDash val="solid"/>
          </a:ln>
          <a:effectLst/>
        </p:spPr>
      </p:cxnSp>
      <p:sp>
        <p:nvSpPr>
          <p:cNvPr id="10" name="任意多边形 9"/>
          <p:cNvSpPr/>
          <p:nvPr/>
        </p:nvSpPr>
        <p:spPr bwMode="gray">
          <a:xfrm>
            <a:off x="5560357" y="1793117"/>
            <a:ext cx="818677" cy="94570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694554" y="2064772"/>
            <a:ext cx="527350" cy="431467"/>
          </a:xfrm>
          <a:prstGeom prst="rect">
            <a:avLst/>
          </a:prstGeom>
          <a:noFill/>
        </p:spPr>
      </p:pic>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766929" y="2064772"/>
            <a:ext cx="527350" cy="431467"/>
          </a:xfrm>
          <a:prstGeom prst="rect">
            <a:avLst/>
          </a:prstGeom>
          <a:noFill/>
        </p:spPr>
      </p:pic>
      <p:sp>
        <p:nvSpPr>
          <p:cNvPr id="13" name="TextBox 120">
            <a:extLst>
              <a:ext uri="{FF2B5EF4-FFF2-40B4-BE49-F238E27FC236}">
                <a16:creationId xmlns:a16="http://schemas.microsoft.com/office/drawing/2014/main" xmlns="" id="{020D7A1D-EFAD-4C8C-B9DE-D0FAD269B77A}"/>
              </a:ext>
            </a:extLst>
          </p:cNvPr>
          <p:cNvSpPr txBox="1"/>
          <p:nvPr/>
        </p:nvSpPr>
        <p:spPr bwMode="gray">
          <a:xfrm>
            <a:off x="2592630" y="24721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endParaRPr lang="en-US"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a16="http://schemas.microsoft.com/office/drawing/2014/main" xmlns="" id="{63EC1A45-DE44-4732-A300-8A63DEFB1977}"/>
              </a:ext>
            </a:extLst>
          </p:cNvPr>
          <p:cNvSpPr/>
          <p:nvPr/>
        </p:nvSpPr>
        <p:spPr bwMode="gray">
          <a:xfrm>
            <a:off x="1538934" y="1793116"/>
            <a:ext cx="1807529" cy="94570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a:extLst>
              <a:ext uri="{FF2B5EF4-FFF2-40B4-BE49-F238E27FC236}">
                <a16:creationId xmlns:a16="http://schemas.microsoft.com/office/drawing/2014/main" xmlns="" id="{94275FFE-3BE6-4C12-8737-FDFE3456C4A2}"/>
              </a:ext>
            </a:extLst>
          </p:cNvPr>
          <p:cNvCxnSpPr>
            <a:stCxn id="8" idx="1"/>
            <a:endCxn id="12" idx="3"/>
          </p:cNvCxnSpPr>
          <p:nvPr/>
        </p:nvCxnSpPr>
        <p:spPr bwMode="gray">
          <a:xfrm flipH="1">
            <a:off x="3294279" y="2280506"/>
            <a:ext cx="2413326" cy="0"/>
          </a:xfrm>
          <a:prstGeom prst="line">
            <a:avLst/>
          </a:prstGeom>
          <a:noFill/>
          <a:ln w="19050" cap="flat" cmpd="sng" algn="ctr">
            <a:solidFill>
              <a:schemeClr val="bg1">
                <a:lumMod val="50000"/>
              </a:schemeClr>
            </a:solidFill>
            <a:prstDash val="solid"/>
          </a:ln>
          <a:effectLst/>
        </p:spPr>
      </p:cxnSp>
      <p:sp>
        <p:nvSpPr>
          <p:cNvPr id="16" name="TextBox 120">
            <a:extLst>
              <a:ext uri="{FF2B5EF4-FFF2-40B4-BE49-F238E27FC236}">
                <a16:creationId xmlns:a16="http://schemas.microsoft.com/office/drawing/2014/main" xmlns="" id="{020D7A1D-EFAD-4C8C-B9DE-D0FAD269B77A}"/>
              </a:ext>
            </a:extLst>
          </p:cNvPr>
          <p:cNvSpPr txBox="1"/>
          <p:nvPr/>
        </p:nvSpPr>
        <p:spPr bwMode="gray">
          <a:xfrm>
            <a:off x="5380570"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a16="http://schemas.microsoft.com/office/drawing/2014/main" xmlns="" id="{020D7A1D-EFAD-4C8C-B9DE-D0FAD269B77A}"/>
              </a:ext>
            </a:extLst>
          </p:cNvPr>
          <p:cNvSpPr txBox="1"/>
          <p:nvPr/>
        </p:nvSpPr>
        <p:spPr bwMode="gray">
          <a:xfrm>
            <a:off x="8363817"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120">
            <a:extLst>
              <a:ext uri="{FF2B5EF4-FFF2-40B4-BE49-F238E27FC236}">
                <a16:creationId xmlns:a16="http://schemas.microsoft.com/office/drawing/2014/main" xmlns="" id="{020D7A1D-EFAD-4C8C-B9DE-D0FAD269B77A}"/>
              </a:ext>
            </a:extLst>
          </p:cNvPr>
          <p:cNvSpPr txBox="1"/>
          <p:nvPr/>
        </p:nvSpPr>
        <p:spPr bwMode="gray">
          <a:xfrm>
            <a:off x="2436192" y="17947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p:nvPr/>
        </p:nvCxnSpPr>
        <p:spPr bwMode="gray">
          <a:xfrm flipH="1">
            <a:off x="1057562" y="1508213"/>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1" name="文本框 20"/>
          <p:cNvSpPr txBox="1"/>
          <p:nvPr/>
        </p:nvSpPr>
        <p:spPr bwMode="gray">
          <a:xfrm>
            <a:off x="1468473" y="1354325"/>
            <a:ext cx="117532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Update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22" name="直接连接符 21"/>
          <p:cNvCxnSpPr/>
          <p:nvPr/>
        </p:nvCxnSpPr>
        <p:spPr bwMode="gray">
          <a:xfrm flipH="1">
            <a:off x="3840439" y="2606039"/>
            <a:ext cx="1080000" cy="0"/>
          </a:xfrm>
          <a:prstGeom prst="line">
            <a:avLst/>
          </a:prstGeom>
          <a:solidFill>
            <a:schemeClr val="accent1"/>
          </a:solidFill>
          <a:ln w="19050" cap="flat" cmpd="sng" algn="ctr">
            <a:solidFill>
              <a:srgbClr val="FFC000"/>
            </a:solidFill>
            <a:prstDash val="solid"/>
            <a:round/>
            <a:headEnd type="triangle" w="med" len="med"/>
            <a:tailEnd type="none" w="med" len="med"/>
          </a:ln>
          <a:effectLst/>
        </p:spPr>
      </p:cxnSp>
      <p:sp>
        <p:nvSpPr>
          <p:cNvPr id="23" name="任意多边形 22"/>
          <p:cNvSpPr/>
          <p:nvPr/>
        </p:nvSpPr>
        <p:spPr bwMode="gray">
          <a:xfrm>
            <a:off x="3523717" y="2680315"/>
            <a:ext cx="1737242" cy="311470"/>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75266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75266 w 1773936"/>
              <a:gd name="connsiteY4" fmla="*/ 2382 h 237744"/>
              <a:gd name="connsiteX0" fmla="*/ 25084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25084 w 1773936"/>
              <a:gd name="connsiteY0" fmla="*/ 2382 h 237744"/>
              <a:gd name="connsiteX1" fmla="*/ 1624918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515322 w 2264174"/>
              <a:gd name="connsiteY0" fmla="*/ 2382 h 304445"/>
              <a:gd name="connsiteX1" fmla="*/ 2115156 w 2264174"/>
              <a:gd name="connsiteY1" fmla="*/ 0 h 304445"/>
              <a:gd name="connsiteX2" fmla="*/ 2264174 w 2264174"/>
              <a:gd name="connsiteY2" fmla="*/ 237744 h 304445"/>
              <a:gd name="connsiteX3" fmla="*/ 0 w 2264174"/>
              <a:gd name="connsiteY3" fmla="*/ 304445 h 304445"/>
              <a:gd name="connsiteX4" fmla="*/ 515322 w 2264174"/>
              <a:gd name="connsiteY4" fmla="*/ 2382 h 304445"/>
              <a:gd name="connsiteX0" fmla="*/ 515322 w 2816176"/>
              <a:gd name="connsiteY0" fmla="*/ 2382 h 311592"/>
              <a:gd name="connsiteX1" fmla="*/ 2115156 w 2816176"/>
              <a:gd name="connsiteY1" fmla="*/ 0 h 311592"/>
              <a:gd name="connsiteX2" fmla="*/ 2816176 w 2816176"/>
              <a:gd name="connsiteY2" fmla="*/ 311592 h 311592"/>
              <a:gd name="connsiteX3" fmla="*/ 0 w 2816176"/>
              <a:gd name="connsiteY3" fmla="*/ 304445 h 311592"/>
              <a:gd name="connsiteX4" fmla="*/ 515322 w 2816176"/>
              <a:gd name="connsiteY4" fmla="*/ 2382 h 31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176" h="311592">
                <a:moveTo>
                  <a:pt x="515322" y="2382"/>
                </a:moveTo>
                <a:lnTo>
                  <a:pt x="2115156" y="0"/>
                </a:lnTo>
                <a:lnTo>
                  <a:pt x="2816176" y="311592"/>
                </a:lnTo>
                <a:lnTo>
                  <a:pt x="0" y="304445"/>
                </a:lnTo>
                <a:lnTo>
                  <a:pt x="515322" y="2382"/>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flipH="1">
            <a:off x="7160456" y="2603463"/>
            <a:ext cx="1080000"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grpSp>
        <p:nvGrpSpPr>
          <p:cNvPr id="30" name="组合 29"/>
          <p:cNvGrpSpPr/>
          <p:nvPr/>
        </p:nvGrpSpPr>
        <p:grpSpPr bwMode="gray">
          <a:xfrm rot="16200000">
            <a:off x="2483735" y="2166229"/>
            <a:ext cx="320122" cy="246267"/>
            <a:chOff x="6681090" y="2116603"/>
            <a:chExt cx="377072" cy="257950"/>
          </a:xfrm>
        </p:grpSpPr>
        <p:cxnSp>
          <p:nvCxnSpPr>
            <p:cNvPr id="31" name="直接连接符 30"/>
            <p:cNvCxnSpPr/>
            <p:nvPr/>
          </p:nvCxnSpPr>
          <p:spPr bwMode="gray">
            <a:xfrm>
              <a:off x="6681090" y="2116603"/>
              <a:ext cx="377072" cy="0"/>
            </a:xfrm>
            <a:prstGeom prst="line">
              <a:avLst/>
            </a:prstGeom>
            <a:noFill/>
            <a:ln w="19050">
              <a:solidFill>
                <a:schemeClr val="tx1"/>
              </a:solidFill>
            </a:ln>
          </p:spPr>
        </p:cxnSp>
        <p:cxnSp>
          <p:nvCxnSpPr>
            <p:cNvPr id="32" name="直接连接符 31"/>
            <p:cNvCxnSpPr/>
            <p:nvPr/>
          </p:nvCxnSpPr>
          <p:spPr bwMode="gray">
            <a:xfrm>
              <a:off x="6869626" y="2116603"/>
              <a:ext cx="0" cy="257950"/>
            </a:xfrm>
            <a:prstGeom prst="line">
              <a:avLst/>
            </a:prstGeom>
            <a:noFill/>
            <a:ln w="19050">
              <a:solidFill>
                <a:schemeClr val="tx1"/>
              </a:solidFill>
            </a:ln>
          </p:spPr>
        </p:cxnSp>
      </p:grpSp>
      <p:sp>
        <p:nvSpPr>
          <p:cNvPr id="33" name="文本框 32"/>
          <p:cNvSpPr txBox="1"/>
          <p:nvPr/>
        </p:nvSpPr>
        <p:spPr bwMode="gray">
          <a:xfrm>
            <a:off x="1485012" y="2137328"/>
            <a:ext cx="1078139"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8" name="表格 37">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084212291"/>
              </p:ext>
            </p:extLst>
          </p:nvPr>
        </p:nvGraphicFramePr>
        <p:xfrm>
          <a:off x="3527813" y="3045802"/>
          <a:ext cx="1731947" cy="864000"/>
        </p:xfrm>
        <a:graphic>
          <a:graphicData uri="http://schemas.openxmlformats.org/drawingml/2006/table">
            <a:tbl>
              <a:tblPr/>
              <a:tblGrid>
                <a:gridCol w="1731947">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42" name="表格 41">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3839841179"/>
              </p:ext>
            </p:extLst>
          </p:nvPr>
        </p:nvGraphicFramePr>
        <p:xfrm>
          <a:off x="6703966" y="3045802"/>
          <a:ext cx="1911672" cy="864000"/>
        </p:xfrm>
        <a:graphic>
          <a:graphicData uri="http://schemas.openxmlformats.org/drawingml/2006/table">
            <a:tbl>
              <a:tblPr/>
              <a:tblGrid>
                <a:gridCol w="1911672">
                  <a:extLst>
                    <a:ext uri="{9D8B030D-6E8A-4147-A177-3AD203B41FA5}">
                      <a16:colId xmlns:a16="http://schemas.microsoft.com/office/drawing/2014/main" xmlns="" val="20000"/>
                    </a:ext>
                  </a:extLst>
                </a:gridCol>
              </a:tblGrid>
              <a:tr h="28800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 Update</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a16="http://schemas.microsoft.com/office/drawing/2014/main" xmlns="" val="2874807405"/>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err="1"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200 100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a16="http://schemas.microsoft.com/office/drawing/2014/main" xmlns="" val="3158806002"/>
                  </a:ext>
                </a:extLst>
              </a:tr>
              <a:tr h="28800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10.0.1.0/24</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45" name="任意多边形 44"/>
          <p:cNvSpPr/>
          <p:nvPr/>
        </p:nvSpPr>
        <p:spPr bwMode="gray">
          <a:xfrm>
            <a:off x="6791443" y="2680315"/>
            <a:ext cx="1737242" cy="311470"/>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75266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75266 w 1773936"/>
              <a:gd name="connsiteY4" fmla="*/ 2382 h 237744"/>
              <a:gd name="connsiteX0" fmla="*/ 25084 w 1773936"/>
              <a:gd name="connsiteY0" fmla="*/ 2382 h 237744"/>
              <a:gd name="connsiteX1" fmla="*/ 1188720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25084 w 1773936"/>
              <a:gd name="connsiteY0" fmla="*/ 2382 h 237744"/>
              <a:gd name="connsiteX1" fmla="*/ 1624918 w 1773936"/>
              <a:gd name="connsiteY1" fmla="*/ 0 h 237744"/>
              <a:gd name="connsiteX2" fmla="*/ 1773936 w 1773936"/>
              <a:gd name="connsiteY2" fmla="*/ 237744 h 237744"/>
              <a:gd name="connsiteX3" fmla="*/ 0 w 1773936"/>
              <a:gd name="connsiteY3" fmla="*/ 237744 h 237744"/>
              <a:gd name="connsiteX4" fmla="*/ 25084 w 1773936"/>
              <a:gd name="connsiteY4" fmla="*/ 2382 h 237744"/>
              <a:gd name="connsiteX0" fmla="*/ 515322 w 2264174"/>
              <a:gd name="connsiteY0" fmla="*/ 2382 h 304445"/>
              <a:gd name="connsiteX1" fmla="*/ 2115156 w 2264174"/>
              <a:gd name="connsiteY1" fmla="*/ 0 h 304445"/>
              <a:gd name="connsiteX2" fmla="*/ 2264174 w 2264174"/>
              <a:gd name="connsiteY2" fmla="*/ 237744 h 304445"/>
              <a:gd name="connsiteX3" fmla="*/ 0 w 2264174"/>
              <a:gd name="connsiteY3" fmla="*/ 304445 h 304445"/>
              <a:gd name="connsiteX4" fmla="*/ 515322 w 2264174"/>
              <a:gd name="connsiteY4" fmla="*/ 2382 h 304445"/>
              <a:gd name="connsiteX0" fmla="*/ 515322 w 2816176"/>
              <a:gd name="connsiteY0" fmla="*/ 2382 h 311592"/>
              <a:gd name="connsiteX1" fmla="*/ 2115156 w 2816176"/>
              <a:gd name="connsiteY1" fmla="*/ 0 h 311592"/>
              <a:gd name="connsiteX2" fmla="*/ 2816176 w 2816176"/>
              <a:gd name="connsiteY2" fmla="*/ 311592 h 311592"/>
              <a:gd name="connsiteX3" fmla="*/ 0 w 2816176"/>
              <a:gd name="connsiteY3" fmla="*/ 304445 h 311592"/>
              <a:gd name="connsiteX4" fmla="*/ 515322 w 2816176"/>
              <a:gd name="connsiteY4" fmla="*/ 2382 h 311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176" h="311592">
                <a:moveTo>
                  <a:pt x="515322" y="2382"/>
                </a:moveTo>
                <a:lnTo>
                  <a:pt x="2115156" y="0"/>
                </a:lnTo>
                <a:lnTo>
                  <a:pt x="2816176" y="311592"/>
                </a:lnTo>
                <a:lnTo>
                  <a:pt x="0" y="304445"/>
                </a:lnTo>
                <a:lnTo>
                  <a:pt x="515322" y="2382"/>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五边形 38"/>
          <p:cNvSpPr/>
          <p:nvPr/>
        </p:nvSpPr>
        <p:spPr bwMode="auto">
          <a:xfrm>
            <a:off x="5946217" y="38514"/>
            <a:ext cx="1442394"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Well-known Mandatory</a:t>
            </a:r>
            <a:endPar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7300267" y="38514"/>
            <a:ext cx="1666505"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Well-known Discretionary</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auto">
          <a:xfrm>
            <a:off x="8878428" y="38514"/>
            <a:ext cx="1395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10185400" y="38514"/>
            <a:ext cx="155592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900" dirty="0" smtClean="0">
                <a:latin typeface="Huawei Sans" panose="020C0503030203020204" pitchFamily="34" charset="0"/>
                <a:ea typeface="方正兰亭黑简体" panose="02000000000000000000" pitchFamily="2" charset="-122"/>
                <a:sym typeface="Huawei Sans" panose="020C0503030203020204" pitchFamily="34" charset="0"/>
              </a:rPr>
              <a:t>Optional Non-transitive</a:t>
            </a:r>
            <a:endParaRPr lang="en-US" altLang="zh-CN" sz="9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4269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622</TotalTime>
  <Words>6610</Words>
  <Application>Microsoft Office PowerPoint</Application>
  <PresentationFormat>宽屏</PresentationFormat>
  <Paragraphs>988</Paragraphs>
  <Slides>54</Slides>
  <Notes>54</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方正兰亭黑简体</vt:lpstr>
      <vt:lpstr>Courier New</vt:lpstr>
      <vt:lpstr>Times New Roman</vt:lpstr>
      <vt:lpstr>Huawei Sans</vt:lpstr>
      <vt:lpstr>Arial</vt:lpstr>
      <vt:lpstr>微软雅黑</vt:lpstr>
      <vt:lpstr>Wingdings</vt:lpstr>
      <vt:lpstr>主题1</vt:lpstr>
      <vt:lpstr>PowerPoint 演示文稿</vt:lpstr>
      <vt:lpstr>BGP Path Attributes and RRs</vt:lpstr>
      <vt:lpstr>PowerPoint 演示文稿</vt:lpstr>
      <vt:lpstr>PowerPoint 演示文稿</vt:lpstr>
      <vt:lpstr>PowerPoint 演示文稿</vt:lpstr>
      <vt:lpstr>Path Attributes</vt:lpstr>
      <vt:lpstr>Path Attribute Classification</vt:lpstr>
      <vt:lpstr>Example of BGP Update Messages</vt:lpstr>
      <vt:lpstr>AS_Path</vt:lpstr>
      <vt:lpstr>AS_Path Prevents Loops</vt:lpstr>
      <vt:lpstr>AS_Path Affects Route Selection</vt:lpstr>
      <vt:lpstr>AS_Path Types</vt:lpstr>
      <vt:lpstr>Changing the AS_Path</vt:lpstr>
      <vt:lpstr>Origin</vt:lpstr>
      <vt:lpstr>Origin Attribute in the BGP Routing Table</vt:lpstr>
      <vt:lpstr>Next_Hop</vt:lpstr>
      <vt:lpstr>Default Operation for Next_Hop (1)</vt:lpstr>
      <vt:lpstr>Default Operation for Next_Hop (2)</vt:lpstr>
      <vt:lpstr>Default Operation for Next_Hop (3)</vt:lpstr>
      <vt:lpstr>Changing the Next_Hop Attribute</vt:lpstr>
      <vt:lpstr>Local_Preference</vt:lpstr>
      <vt:lpstr>Checking the Local_Preference Attribute in the BGP Routing Table</vt:lpstr>
      <vt:lpstr>Precautions for Local_Preference</vt:lpstr>
      <vt:lpstr>Background of the Community Attribute (1)</vt:lpstr>
      <vt:lpstr>Background of the Community Attribute (2)</vt:lpstr>
      <vt:lpstr>Community</vt:lpstr>
      <vt:lpstr>Community Attribute Format</vt:lpstr>
      <vt:lpstr>Well-known Community Attribute</vt:lpstr>
      <vt:lpstr>MED</vt:lpstr>
      <vt:lpstr>Precautions for the MED</vt:lpstr>
      <vt:lpstr>Default Operation for the MED Attribute (1)</vt:lpstr>
      <vt:lpstr>Default Operation for the MED Attribute (2)</vt:lpstr>
      <vt:lpstr>Atomic_Aggregate and Aggregator</vt:lpstr>
      <vt:lpstr>Checking the Summarized Route</vt:lpstr>
      <vt:lpstr>Preferred-Value</vt:lpstr>
      <vt:lpstr>Checking the Preferred-Value in the BGP Routing Table</vt:lpstr>
      <vt:lpstr>PowerPoint 演示文稿</vt:lpstr>
      <vt:lpstr>IBGP Issues in the Transit AS</vt:lpstr>
      <vt:lpstr>RR</vt:lpstr>
      <vt:lpstr>Route Reflection Rules</vt:lpstr>
      <vt:lpstr>Reflection Rule Example (1)</vt:lpstr>
      <vt:lpstr>Reflection Rule Example (2)</vt:lpstr>
      <vt:lpstr>Routing Loop Prevention in RR Scenarios</vt:lpstr>
      <vt:lpstr>Originator ID</vt:lpstr>
      <vt:lpstr>RR Cluster</vt:lpstr>
      <vt:lpstr>Cluster_List</vt:lpstr>
      <vt:lpstr>Example of RR Application</vt:lpstr>
      <vt:lpstr>BGP Configuration</vt:lpstr>
      <vt:lpstr>Configuration Example (1)</vt:lpstr>
      <vt:lpstr>Configuration Example (2)</vt:lpstr>
      <vt:lpstr>Configuration Example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158</cp:revision>
  <dcterms:created xsi:type="dcterms:W3CDTF">2018-11-29T10:16:29Z</dcterms:created>
  <dcterms:modified xsi:type="dcterms:W3CDTF">2021-12-14T01:54:29Z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(3)wWnNHwJs+cCPoEHFYSfgfm9EJEW5fW+/E8jQo/sD7VjrSGzPM9bWX/ciwP7UT85y13TRgvQS
SUb3ohuuwXgv3XH0Hw99OHlNX9ArIe2mY5pQq79PbW4X4ckIc5g9K2W56tOyT6fyjAdDNPxt
xN+v7JKuvtKLOadKc+CLLUoGf9/S9BP2VH8/2Qb+RE9nwg1YCL7IqSMhenU25JI3DcllbXhU
+7ni5lULSfheo5Q1Mh</vt:lpwstr>
  </property>
  <property fmtid="{D5CDD505-2E9C-101B-9397-08002B2CF9AE}" pid="3" name="_2015_ms_pID_7253431">
    <vt:lpwstr>i+4jLf1DnA2sXsZNLGJJmRONp8x8ruw6y68thgSv8lfzGCj/he+5aO
CN9cm1EBOOwt3sE7yq+0A0UT9xmjl6MyQxkPdPCP4dB3qSoEJ4A4tQbS4tnO/dfHBH+b2iuG
3860KVz84sIyE8I2On6bVPkc5y9MZTArTrth3lDhokEqea6TjzO37IoMQ1fMyoB17nvF3ov4
4QanNHlL6r+hfKYgVIKAw9b7HzlqTnQAMtIn</vt:lpwstr>
  </property>
  <property fmtid="{D5CDD505-2E9C-101B-9397-08002B2CF9AE}" pid="4" name="_2015_ms_pID_7253432">
    <vt:lpwstr>r2Z4JMZi1HYUTfgGe419Raw=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1639355716</vt:lpwstr>
  </property>
</Properties>
</file>